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75" r:id="rId3"/>
    <p:sldId id="276" r:id="rId4"/>
    <p:sldId id="274" r:id="rId5"/>
    <p:sldId id="257" r:id="rId6"/>
    <p:sldId id="259" r:id="rId7"/>
    <p:sldId id="270" r:id="rId8"/>
    <p:sldId id="258" r:id="rId9"/>
    <p:sldId id="271" r:id="rId10"/>
    <p:sldId id="266" r:id="rId11"/>
    <p:sldId id="267" r:id="rId12"/>
    <p:sldId id="268" r:id="rId13"/>
    <p:sldId id="269" r:id="rId14"/>
    <p:sldId id="278" r:id="rId15"/>
    <p:sldId id="279" r:id="rId16"/>
    <p:sldId id="260" r:id="rId17"/>
    <p:sldId id="261" r:id="rId18"/>
    <p:sldId id="262" r:id="rId19"/>
    <p:sldId id="263" r:id="rId20"/>
    <p:sldId id="264" r:id="rId21"/>
    <p:sldId id="265" r:id="rId22"/>
    <p:sldId id="277" r:id="rId23"/>
    <p:sldId id="272"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lstate"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09" autoAdjust="0"/>
  </p:normalViewPr>
  <p:slideViewPr>
    <p:cSldViewPr>
      <p:cViewPr varScale="1">
        <p:scale>
          <a:sx n="69" d="100"/>
          <a:sy n="69" d="100"/>
        </p:scale>
        <p:origin x="-118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27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F24F8F11-13FF-4110-A129-334B778B967D}" type="datetimeFigureOut">
              <a:rPr lang="en-US"/>
              <a:pPr>
                <a:defRPr/>
              </a:pPr>
              <a:t>11/22/2009</a:t>
            </a:fld>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27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27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A767AF9C-90CE-40E2-AF4D-D3CDD58B39E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AB03201-3860-4D0E-AC7F-0285C4AF132A}" type="datetimeFigureOut">
              <a:rPr lang="en-US"/>
              <a:pPr>
                <a:defRPr/>
              </a:pPr>
              <a:t>11/22/2009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1D4344-A72A-4212-A0D3-4E2DA947D1D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A66807A-A166-4286-8182-2F743E769E6C}" type="datetimeFigureOut">
              <a:rPr lang="en-US"/>
              <a:pPr>
                <a:defRPr/>
              </a:pPr>
              <a:t>11/22/2009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FD5C7CD-288D-4FB0-9308-74F91880283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BF9EF7-0965-4B8F-A51C-07735F6E6329}" type="datetimeFigureOut">
              <a:rPr lang="en-US"/>
              <a:pPr>
                <a:defRPr/>
              </a:pPr>
              <a:t>11/22/2009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20563A-41EB-4BB4-8B95-D167C608BB81}"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E8FF34A-A0B1-44E5-AB22-E241FAB5A0C9}" type="datetimeFigureOut">
              <a:rPr lang="en-US"/>
              <a:pPr>
                <a:defRPr/>
              </a:pPr>
              <a:t>11/22/2009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7A0267-6D2E-49E4-8E01-BF9CE8F54711}"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789DD37-80D1-4C29-ACDC-CAC00BA42393}" type="datetimeFigureOut">
              <a:rPr lang="en-US"/>
              <a:pPr>
                <a:defRPr/>
              </a:pPr>
              <a:t>11/22/2009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830948E-7110-43DB-BBED-2D557D50AB8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C32CF83-565E-4E85-9E7D-F552A1CDFC96}" type="datetimeFigureOut">
              <a:rPr lang="en-US"/>
              <a:pPr>
                <a:defRPr/>
              </a:pPr>
              <a:t>11/22/2009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8080E28-A4B5-4A5D-AD35-20875EB448D6}"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87F8D38-A3DD-48D7-97B5-0CAD1F748B24}" type="datetimeFigureOut">
              <a:rPr lang="en-US"/>
              <a:pPr>
                <a:defRPr/>
              </a:pPr>
              <a:t>11/22/2009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733A5C4-9BA2-4622-B85E-CD255A427DFD}"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4074F50-A8D7-447F-8B12-0721FD32EA9B}" type="datetimeFigureOut">
              <a:rPr lang="en-US"/>
              <a:pPr>
                <a:defRPr/>
              </a:pPr>
              <a:t>11/22/2009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CD31E95-A88F-47C5-87D9-7142BFF18DEA}"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9A7E39B-C8BE-400F-93FA-BE2EBA49E953}" type="datetimeFigureOut">
              <a:rPr lang="en-US"/>
              <a:pPr>
                <a:defRPr/>
              </a:pPr>
              <a:t>11/22/2009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70279C0-22A8-4EAE-AD86-03ED29C20144}"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2744764-3BBF-4D83-8DAF-E816F33C1E1C}" type="datetimeFigureOut">
              <a:rPr lang="en-US"/>
              <a:pPr>
                <a:defRPr/>
              </a:pPr>
              <a:t>11/22/2009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24A1333-32D9-460F-B092-3A681DA542A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C51D0FF-3A2B-4CDB-8AE3-7CC465660B67}" type="datetimeFigureOut">
              <a:rPr lang="en-US"/>
              <a:pPr>
                <a:defRPr/>
              </a:pPr>
              <a:t>11/22/2009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484A37A-66FA-4213-8DC2-A315FF0A01C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84ED6F41-81C0-4042-81B0-F081E1C36178}" type="datetimeFigureOut">
              <a:rPr lang="en-US"/>
              <a:pPr>
                <a:defRPr/>
              </a:pPr>
              <a:t>11/22/2009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1D04ADD-8840-4EDF-88D8-2EE34E01794A}"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citypopulation.de/Canada-MetroEst.html" TargetMode="External"/><Relationship Id="rId2" Type="http://schemas.openxmlformats.org/officeDocument/2006/relationships/hyperlink" Target="http://www.nationsonline.org/oneworld/most_pop_cities_usa.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smallbusinessbc.ca/" TargetMode="External"/><Relationship Id="rId2" Type="http://schemas.openxmlformats.org/officeDocument/2006/relationships/hyperlink" Target="http://www.bizmove.com/MSBcd.shtml"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www.gaebler.com/Operating-Your-Startup-Business.htm" TargetMode="External"/><Relationship Id="rId2" Type="http://schemas.openxmlformats.org/officeDocument/2006/relationships/hyperlink" Target="http://eu.mio.com/en_gb/global-positioning-system_what-inside-sat-nav-device.ht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eu.mio.com/en_gb/global-positioning-system_what-inside-sat-nav-device.htm" TargetMode="External"/><Relationship Id="rId3" Type="http://schemas.openxmlformats.org/officeDocument/2006/relationships/hyperlink" Target="http://www.census.gov/Press-Release" TargetMode="External"/><Relationship Id="rId7" Type="http://schemas.openxmlformats.org/officeDocument/2006/relationships/hyperlink" Target="http://www.nationsonline.org/oneworld/most_pop_cities_usa.htm" TargetMode="External"/><Relationship Id="rId2" Type="http://schemas.openxmlformats.org/officeDocument/2006/relationships/hyperlink" Target="http://www.bizmove.com/MSBcd.shtml" TargetMode="External"/><Relationship Id="rId1" Type="http://schemas.openxmlformats.org/officeDocument/2006/relationships/slideLayout" Target="../slideLayouts/slideLayout2.xml"/><Relationship Id="rId6" Type="http://schemas.openxmlformats.org/officeDocument/2006/relationships/hyperlink" Target="http://www.gaebler.com/Operating-Your-Startup-Business.htm" TargetMode="External"/><Relationship Id="rId11" Type="http://schemas.openxmlformats.org/officeDocument/2006/relationships/hyperlink" Target="http://www.sec.gov/Archives/edgar/data/1121788/000114420409010751/v141191_10k.htm" TargetMode="External"/><Relationship Id="rId5" Type="http://schemas.openxmlformats.org/officeDocument/2006/relationships/hyperlink" Target="http://www.citypopulation.de/Canada-MetroEst.html" TargetMode="External"/><Relationship Id="rId10" Type="http://schemas.openxmlformats.org/officeDocument/2006/relationships/hyperlink" Target="http://www.canada.com/ottawacitizen" TargetMode="External"/><Relationship Id="rId4" Type="http://schemas.openxmlformats.org/officeDocument/2006/relationships/hyperlink" Target="https://buy.garmin.com/shop/shop.do?cID=134&amp;pID=33921" TargetMode="External"/><Relationship Id="rId9" Type="http://schemas.openxmlformats.org/officeDocument/2006/relationships/hyperlink" Target="http://www.smallbusinessbc.ca/"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52400"/>
            <a:ext cx="9144000" cy="1828800"/>
          </a:xfrm>
        </p:spPr>
        <p:txBody>
          <a:bodyPr rtlCol="0">
            <a:noAutofit/>
          </a:bodyPr>
          <a:lstStyle/>
          <a:p>
            <a:pPr eaLnBrk="1" fontAlgn="auto" hangingPunct="1">
              <a:spcAft>
                <a:spcPts val="0"/>
              </a:spcAft>
              <a:defRPr/>
            </a:pPr>
            <a:r>
              <a:rPr lang="en-US" sz="6000" b="1" dirty="0" smtClean="0">
                <a:ln w="12700">
                  <a:solidFill>
                    <a:schemeClr val="tx2">
                      <a:satMod val="155000"/>
                    </a:schemeClr>
                  </a:solidFill>
                  <a:prstDash val="solid"/>
                </a:ln>
                <a:solidFill>
                  <a:srgbClr val="C00000"/>
                </a:solidFill>
                <a:effectLst>
                  <a:outerShdw blurRad="41275" dist="20320" dir="1800000" algn="tl" rotWithShape="0">
                    <a:srgbClr val="000000">
                      <a:alpha val="40000"/>
                    </a:srgbClr>
                  </a:outerShdw>
                </a:effectLst>
                <a:latin typeface="Engravers MT" pitchFamily="18" charset="0"/>
              </a:rPr>
              <a:t>Virtual Friend</a:t>
            </a:r>
            <a:endParaRPr lang="en-US" sz="6000" dirty="0">
              <a:solidFill>
                <a:srgbClr val="C00000"/>
              </a:solidFill>
              <a:latin typeface="Engravers MT" pitchFamily="18" charset="0"/>
            </a:endParaRPr>
          </a:p>
        </p:txBody>
      </p:sp>
      <p:sp>
        <p:nvSpPr>
          <p:cNvPr id="3" name="Subtitle 2"/>
          <p:cNvSpPr>
            <a:spLocks noGrp="1"/>
          </p:cNvSpPr>
          <p:nvPr>
            <p:ph type="subTitle" idx="1"/>
          </p:nvPr>
        </p:nvSpPr>
        <p:spPr>
          <a:xfrm>
            <a:off x="1371600" y="3886200"/>
            <a:ext cx="6400800" cy="2971800"/>
          </a:xfrm>
        </p:spPr>
        <p:txBody>
          <a:bodyPr rtlCol="0">
            <a:normAutofit/>
          </a:bodyPr>
          <a:lstStyle/>
          <a:p>
            <a:pPr eaLnBrk="1" fontAlgn="auto" hangingPunct="1">
              <a:spcAft>
                <a:spcPts val="0"/>
              </a:spcAft>
              <a:buFont typeface="Arial" pitchFamily="34" charset="0"/>
              <a:buNone/>
              <a:defRPr/>
            </a:pPr>
            <a:endParaRPr lang="en-US" sz="1800" dirty="0" smtClean="0"/>
          </a:p>
          <a:p>
            <a:pPr eaLnBrk="1" fontAlgn="auto" hangingPunct="1">
              <a:spcAft>
                <a:spcPts val="0"/>
              </a:spcAft>
              <a:buFont typeface="Arial" pitchFamily="34" charset="0"/>
              <a:buNone/>
              <a:defRPr/>
            </a:pPr>
            <a:endParaRPr lang="en-US" sz="1800" dirty="0"/>
          </a:p>
          <a:p>
            <a:pPr eaLnBrk="1" fontAlgn="auto" hangingPunct="1">
              <a:spcAft>
                <a:spcPts val="0"/>
              </a:spcAft>
              <a:buFont typeface="Arial" pitchFamily="34" charset="0"/>
              <a:buNone/>
              <a:defRPr/>
            </a:pPr>
            <a:endParaRPr lang="en-US" sz="1800" dirty="0" smtClean="0"/>
          </a:p>
          <a:p>
            <a:pPr eaLnBrk="1" fontAlgn="auto" hangingPunct="1">
              <a:spcAft>
                <a:spcPts val="0"/>
              </a:spcAft>
              <a:buFont typeface="Arial" pitchFamily="34" charset="0"/>
              <a:buNone/>
              <a:defRPr/>
            </a:pPr>
            <a:endParaRPr lang="en-US" sz="1800" dirty="0" smtClean="0"/>
          </a:p>
          <a:p>
            <a:pPr eaLnBrk="1" fontAlgn="auto" hangingPunct="1">
              <a:spcAft>
                <a:spcPts val="0"/>
              </a:spcAft>
              <a:buFont typeface="Arial" pitchFamily="34" charset="0"/>
              <a:buNone/>
              <a:defRPr/>
            </a:pPr>
            <a:endParaRPr lang="en-US" sz="1800" dirty="0"/>
          </a:p>
          <a:p>
            <a:pPr eaLnBrk="1" fontAlgn="auto" hangingPunct="1">
              <a:spcAft>
                <a:spcPts val="0"/>
              </a:spcAft>
              <a:buFont typeface="Arial" pitchFamily="34" charset="0"/>
              <a:buNone/>
              <a:defRPr/>
            </a:pPr>
            <a:endParaRPr lang="en-US" sz="1800" dirty="0" smtClean="0"/>
          </a:p>
          <a:p>
            <a:pPr eaLnBrk="1" fontAlgn="auto" hangingPunct="1">
              <a:spcAft>
                <a:spcPts val="0"/>
              </a:spcAft>
              <a:buFont typeface="Arial" pitchFamily="34" charset="0"/>
              <a:buNone/>
              <a:defRPr/>
            </a:pPr>
            <a:r>
              <a:rPr lang="en-US" sz="1800" dirty="0" smtClean="0"/>
              <a:t>Myra Bradburn, Viketa Edwards, Sebastian Miller, Waies Noorzai, Alistair Potts, Damon Shaw, Robert Richards </a:t>
            </a:r>
            <a:endParaRPr lang="en-US" sz="1800" dirty="0"/>
          </a:p>
        </p:txBody>
      </p:sp>
      <p:pic>
        <p:nvPicPr>
          <p:cNvPr id="14339" name="Picture 2" descr="C:\Documents and Settings\Guest\Local Settings\Temporary Internet Files\Content.IE5\2RY35EAY\MPj03999690000[1].jpg"/>
          <p:cNvPicPr>
            <a:picLocks noChangeAspect="1" noChangeArrowheads="1"/>
          </p:cNvPicPr>
          <p:nvPr/>
        </p:nvPicPr>
        <p:blipFill>
          <a:blip r:embed="rId2"/>
          <a:srcRect/>
          <a:stretch>
            <a:fillRect/>
          </a:stretch>
        </p:blipFill>
        <p:spPr bwMode="auto">
          <a:xfrm>
            <a:off x="2743200" y="1676400"/>
            <a:ext cx="3886200" cy="3886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304800"/>
            <a:ext cx="8229600" cy="1112838"/>
          </a:xfrm>
        </p:spPr>
        <p:txBody>
          <a:bodyPr/>
          <a:lstStyle/>
          <a:p>
            <a:pPr eaLnBrk="1" hangingPunct="1">
              <a:defRPr/>
            </a:pPr>
            <a:r>
              <a:rPr lang="en-US" b="1" dirty="0" err="1" smtClean="0">
                <a:ln>
                  <a:solidFill>
                    <a:schemeClr val="tx1"/>
                  </a:solidFill>
                </a:ln>
                <a:solidFill>
                  <a:srgbClr val="C00000"/>
                </a:solidFill>
                <a:latin typeface="Engravers MT" pitchFamily="18" charset="0"/>
              </a:rPr>
              <a:t>Swot</a:t>
            </a:r>
            <a:r>
              <a:rPr lang="en-US" b="1" dirty="0" smtClean="0">
                <a:ln>
                  <a:solidFill>
                    <a:schemeClr val="tx1"/>
                  </a:solidFill>
                </a:ln>
                <a:solidFill>
                  <a:srgbClr val="C00000"/>
                </a:solidFill>
                <a:latin typeface="Engravers MT" pitchFamily="18" charset="0"/>
              </a:rPr>
              <a:t> analysis</a:t>
            </a:r>
            <a:endParaRPr lang="en-US" dirty="0" smtClean="0"/>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Arial" pitchFamily="34" charset="0"/>
              <a:buNone/>
              <a:defRPr/>
            </a:pPr>
            <a:r>
              <a:rPr lang="en-US" dirty="0" smtClean="0"/>
              <a:t>Strengths:</a:t>
            </a:r>
          </a:p>
          <a:p>
            <a:pPr eaLnBrk="1" fontAlgn="auto" hangingPunct="1">
              <a:spcAft>
                <a:spcPts val="0"/>
              </a:spcAft>
              <a:buFont typeface="Arial" pitchFamily="34" charset="0"/>
              <a:buChar char="•"/>
              <a:defRPr/>
            </a:pPr>
            <a:r>
              <a:rPr lang="en-US" dirty="0"/>
              <a:t>Innovative technology</a:t>
            </a:r>
          </a:p>
          <a:p>
            <a:pPr eaLnBrk="1" fontAlgn="auto" hangingPunct="1">
              <a:spcAft>
                <a:spcPts val="0"/>
              </a:spcAft>
              <a:buFont typeface="Arial" pitchFamily="34" charset="0"/>
              <a:buChar char="•"/>
              <a:defRPr/>
            </a:pPr>
            <a:r>
              <a:rPr lang="en-US" dirty="0"/>
              <a:t>Captive audience for guaranteed amount of time</a:t>
            </a:r>
          </a:p>
          <a:p>
            <a:pPr eaLnBrk="1" fontAlgn="auto" hangingPunct="1">
              <a:spcAft>
                <a:spcPts val="0"/>
              </a:spcAft>
              <a:buFont typeface="Arial" pitchFamily="34" charset="0"/>
              <a:buChar char="•"/>
              <a:defRPr/>
            </a:pPr>
            <a:r>
              <a:rPr lang="en-US" dirty="0"/>
              <a:t>Unique product offering (no direct competition)</a:t>
            </a:r>
          </a:p>
          <a:p>
            <a:pPr eaLnBrk="1" fontAlgn="auto" hangingPunct="1">
              <a:spcAft>
                <a:spcPts val="0"/>
              </a:spcAft>
              <a:buFont typeface="Arial" pitchFamily="34" charset="0"/>
              <a:buChar char="•"/>
              <a:defRPr/>
            </a:pPr>
            <a:r>
              <a:rPr lang="en-US" dirty="0"/>
              <a:t>Technical resources and expertise</a:t>
            </a:r>
          </a:p>
          <a:p>
            <a:pPr eaLnBrk="1" fontAlgn="auto" hangingPunct="1">
              <a:spcAft>
                <a:spcPts val="0"/>
              </a:spcAft>
              <a:buFont typeface="Arial" pitchFamily="34" charset="0"/>
              <a:buChar char="•"/>
              <a:defRPr/>
            </a:pPr>
            <a:r>
              <a:rPr lang="en-US" dirty="0"/>
              <a:t>Individual customization</a:t>
            </a:r>
          </a:p>
          <a:p>
            <a:pPr eaLnBrk="1" fontAlgn="auto" hangingPunct="1">
              <a:spcAft>
                <a:spcPts val="0"/>
              </a:spcAft>
              <a:buFont typeface="Arial" pitchFamily="34" charset="0"/>
              <a:buChar char="•"/>
              <a:defRPr/>
            </a:pPr>
            <a:r>
              <a:rPr lang="en-US" dirty="0"/>
              <a:t>Consumer loyalty</a:t>
            </a:r>
          </a:p>
          <a:p>
            <a:pPr eaLnBrk="1" fontAlgn="auto" hangingPunct="1">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0" y="0"/>
            <a:ext cx="9144000" cy="1417638"/>
          </a:xfrm>
        </p:spPr>
        <p:txBody>
          <a:bodyPr/>
          <a:lstStyle/>
          <a:p>
            <a:pPr eaLnBrk="1" hangingPunct="1">
              <a:defRPr/>
            </a:pPr>
            <a:r>
              <a:rPr lang="en-US" b="1" dirty="0" err="1" smtClean="0">
                <a:ln>
                  <a:solidFill>
                    <a:schemeClr val="tx1"/>
                  </a:solidFill>
                </a:ln>
                <a:solidFill>
                  <a:srgbClr val="C00000"/>
                </a:solidFill>
                <a:latin typeface="Engravers MT" pitchFamily="18" charset="0"/>
              </a:rPr>
              <a:t>SWOt</a:t>
            </a:r>
            <a:r>
              <a:rPr lang="en-US" b="1" dirty="0" smtClean="0">
                <a:ln>
                  <a:solidFill>
                    <a:schemeClr val="tx1"/>
                  </a:solidFill>
                </a:ln>
                <a:solidFill>
                  <a:srgbClr val="C00000"/>
                </a:solidFill>
                <a:latin typeface="Engravers MT" pitchFamily="18" charset="0"/>
              </a:rPr>
              <a:t> analysis</a:t>
            </a:r>
            <a:endParaRPr lang="en-US" dirty="0" smtClean="0"/>
          </a:p>
        </p:txBody>
      </p:sp>
      <p:sp>
        <p:nvSpPr>
          <p:cNvPr id="25602" name="Content Placeholder 2"/>
          <p:cNvSpPr>
            <a:spLocks noGrp="1"/>
          </p:cNvSpPr>
          <p:nvPr>
            <p:ph idx="1"/>
          </p:nvPr>
        </p:nvSpPr>
        <p:spPr/>
        <p:txBody>
          <a:bodyPr/>
          <a:lstStyle/>
          <a:p>
            <a:pPr eaLnBrk="1" hangingPunct="1">
              <a:buFont typeface="Arial" charset="0"/>
              <a:buNone/>
            </a:pPr>
            <a:r>
              <a:rPr lang="en-US" smtClean="0"/>
              <a:t>Weaknesses:</a:t>
            </a:r>
          </a:p>
          <a:p>
            <a:pPr eaLnBrk="1" hangingPunct="1"/>
            <a:r>
              <a:rPr lang="en-US" smtClean="0"/>
              <a:t>Initial lack of consumer confidence</a:t>
            </a:r>
          </a:p>
          <a:p>
            <a:pPr eaLnBrk="1" hangingPunct="1"/>
            <a:r>
              <a:rPr lang="en-US" smtClean="0"/>
              <a:t>Restricted to automotive usage</a:t>
            </a:r>
          </a:p>
          <a:p>
            <a:pPr eaLnBrk="1" hangingPunct="1"/>
            <a:r>
              <a:rPr lang="en-US" smtClean="0"/>
              <a:t>Complex technological requirements</a:t>
            </a:r>
          </a:p>
          <a:p>
            <a:pPr eaLnBrk="1" hangingPunct="1"/>
            <a:r>
              <a:rPr lang="en-US" smtClean="0"/>
              <a:t>Reliance on satellite services for some service offerings</a:t>
            </a:r>
          </a:p>
          <a:p>
            <a:pPr eaLnBrk="1" hangingPunct="1"/>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381000" y="0"/>
            <a:ext cx="8229600" cy="1143000"/>
          </a:xfrm>
        </p:spPr>
        <p:txBody>
          <a:bodyPr/>
          <a:lstStyle/>
          <a:p>
            <a:pPr eaLnBrk="1" hangingPunct="1">
              <a:defRPr/>
            </a:pPr>
            <a:r>
              <a:rPr lang="en-US" b="1" dirty="0" err="1" smtClean="0">
                <a:ln>
                  <a:solidFill>
                    <a:schemeClr val="tx1"/>
                  </a:solidFill>
                </a:ln>
                <a:solidFill>
                  <a:srgbClr val="C00000"/>
                </a:solidFill>
                <a:latin typeface="Engravers MT" pitchFamily="18" charset="0"/>
              </a:rPr>
              <a:t>SWOt</a:t>
            </a:r>
            <a:r>
              <a:rPr lang="en-US" b="1" dirty="0" smtClean="0">
                <a:ln>
                  <a:solidFill>
                    <a:schemeClr val="tx1"/>
                  </a:solidFill>
                </a:ln>
                <a:solidFill>
                  <a:srgbClr val="C00000"/>
                </a:solidFill>
                <a:latin typeface="Engravers MT" pitchFamily="18" charset="0"/>
              </a:rPr>
              <a:t> analysis</a:t>
            </a:r>
            <a:endParaRPr lang="en-US" dirty="0" smtClean="0"/>
          </a:p>
        </p:txBody>
      </p:sp>
      <p:sp>
        <p:nvSpPr>
          <p:cNvPr id="3" name="Content Placeholder 2"/>
          <p:cNvSpPr>
            <a:spLocks noGrp="1"/>
          </p:cNvSpPr>
          <p:nvPr>
            <p:ph idx="1"/>
          </p:nvPr>
        </p:nvSpPr>
        <p:spPr>
          <a:xfrm>
            <a:off x="304800" y="1295400"/>
            <a:ext cx="8382000" cy="5562600"/>
          </a:xfrm>
        </p:spPr>
        <p:txBody>
          <a:bodyPr>
            <a:normAutofit fontScale="92500" lnSpcReduction="20000"/>
          </a:bodyPr>
          <a:lstStyle/>
          <a:p>
            <a:pPr eaLnBrk="1" hangingPunct="1">
              <a:lnSpc>
                <a:spcPct val="80000"/>
              </a:lnSpc>
              <a:buFont typeface="Arial" charset="0"/>
              <a:buNone/>
              <a:defRPr/>
            </a:pPr>
            <a:r>
              <a:rPr lang="en-US" dirty="0" smtClean="0"/>
              <a:t>Opportunities:</a:t>
            </a:r>
          </a:p>
          <a:p>
            <a:pPr eaLnBrk="1" hangingPunct="1">
              <a:lnSpc>
                <a:spcPct val="80000"/>
              </a:lnSpc>
              <a:buFont typeface="Arial" charset="0"/>
              <a:buNone/>
              <a:defRPr/>
            </a:pPr>
            <a:endParaRPr lang="en-US" dirty="0" smtClean="0"/>
          </a:p>
          <a:p>
            <a:pPr eaLnBrk="1" hangingPunct="1">
              <a:lnSpc>
                <a:spcPct val="80000"/>
              </a:lnSpc>
              <a:defRPr/>
            </a:pPr>
            <a:r>
              <a:rPr lang="en-US" dirty="0" smtClean="0"/>
              <a:t>Attractive product offering to large consumer base - over 100 million potential consumers</a:t>
            </a:r>
            <a:r>
              <a:rPr lang="en-US" baseline="30000" dirty="0" smtClean="0"/>
              <a:t>3-4</a:t>
            </a:r>
          </a:p>
          <a:p>
            <a:pPr eaLnBrk="1" hangingPunct="1">
              <a:lnSpc>
                <a:spcPct val="80000"/>
              </a:lnSpc>
              <a:buFont typeface="Arial" charset="0"/>
              <a:buNone/>
              <a:defRPr/>
            </a:pPr>
            <a:endParaRPr lang="en-US" baseline="30000" dirty="0" smtClean="0"/>
          </a:p>
          <a:p>
            <a:pPr eaLnBrk="1" hangingPunct="1">
              <a:lnSpc>
                <a:spcPct val="80000"/>
              </a:lnSpc>
              <a:defRPr/>
            </a:pPr>
            <a:r>
              <a:rPr lang="en-US" dirty="0" smtClean="0"/>
              <a:t>Millions of dollars spent on similar entertainment products</a:t>
            </a:r>
          </a:p>
          <a:p>
            <a:pPr eaLnBrk="1" hangingPunct="1">
              <a:lnSpc>
                <a:spcPct val="80000"/>
              </a:lnSpc>
              <a:buFont typeface="Arial" charset="0"/>
              <a:buNone/>
              <a:defRPr/>
            </a:pPr>
            <a:endParaRPr lang="en-US" dirty="0" smtClean="0"/>
          </a:p>
          <a:p>
            <a:pPr eaLnBrk="1" hangingPunct="1">
              <a:lnSpc>
                <a:spcPct val="80000"/>
              </a:lnSpc>
              <a:defRPr/>
            </a:pPr>
            <a:r>
              <a:rPr lang="en-US" dirty="0" smtClean="0"/>
              <a:t>Combination of successful individual service offerings </a:t>
            </a:r>
          </a:p>
          <a:p>
            <a:pPr eaLnBrk="1" hangingPunct="1">
              <a:lnSpc>
                <a:spcPct val="80000"/>
              </a:lnSpc>
              <a:buFont typeface="Arial" charset="0"/>
              <a:buNone/>
              <a:defRPr/>
            </a:pPr>
            <a:endParaRPr lang="en-US" dirty="0" smtClean="0"/>
          </a:p>
          <a:p>
            <a:pPr eaLnBrk="1" hangingPunct="1">
              <a:lnSpc>
                <a:spcPct val="80000"/>
              </a:lnSpc>
              <a:defRPr/>
            </a:pPr>
            <a:r>
              <a:rPr lang="en-US" dirty="0" smtClean="0"/>
              <a:t>Increased demand in specific market segments</a:t>
            </a:r>
          </a:p>
          <a:p>
            <a:pPr eaLnBrk="1" hangingPunct="1">
              <a:lnSpc>
                <a:spcPct val="80000"/>
              </a:lnSpc>
              <a:buFont typeface="Arial" charset="0"/>
              <a:buNone/>
              <a:defRPr/>
            </a:pPr>
            <a:endParaRPr lang="en-US" dirty="0" smtClean="0"/>
          </a:p>
          <a:p>
            <a:pPr eaLnBrk="1" hangingPunct="1">
              <a:lnSpc>
                <a:spcPct val="80000"/>
              </a:lnSpc>
              <a:defRPr/>
            </a:pPr>
            <a:r>
              <a:rPr lang="en-US" dirty="0" smtClean="0"/>
              <a:t>Expandable service offerings</a:t>
            </a:r>
          </a:p>
          <a:p>
            <a:pPr eaLnBrk="1" hangingPunct="1">
              <a:lnSpc>
                <a:spcPct val="80000"/>
              </a:lnSpc>
              <a:defRPr/>
            </a:pPr>
            <a:endParaRPr lang="en-US" sz="2500" dirty="0" smtClean="0"/>
          </a:p>
          <a:p>
            <a:pPr eaLnBrk="1" hangingPunct="1">
              <a:lnSpc>
                <a:spcPct val="80000"/>
              </a:lnSpc>
              <a:buFont typeface="Arial" charset="0"/>
              <a:buNone/>
              <a:defRPr/>
            </a:pPr>
            <a:r>
              <a:rPr lang="en-US" sz="1100" dirty="0" smtClean="0"/>
              <a:t>Note:		3)  Adapted from data collected. Nations Online. </a:t>
            </a:r>
            <a:r>
              <a:rPr lang="en-US" sz="1100" i="1" dirty="0" smtClean="0"/>
              <a:t>The most populated cities in the United States.</a:t>
            </a:r>
            <a:r>
              <a:rPr lang="en-US" sz="1100" dirty="0" smtClean="0"/>
              <a:t> [Data file]. Retrieved from 	      </a:t>
            </a:r>
            <a:r>
              <a:rPr lang="en-US" sz="1100" dirty="0" smtClean="0">
                <a:hlinkClick r:id="rId2"/>
              </a:rPr>
              <a:t>http://www.nationsonline.org/oneworld/most_pop_cities_usa.htm</a:t>
            </a:r>
            <a:endParaRPr lang="en-US" sz="1100" dirty="0" smtClean="0"/>
          </a:p>
          <a:p>
            <a:pPr eaLnBrk="1" hangingPunct="1">
              <a:lnSpc>
                <a:spcPct val="80000"/>
              </a:lnSpc>
              <a:buFont typeface="Arial" charset="0"/>
              <a:buNone/>
              <a:defRPr/>
            </a:pPr>
            <a:endParaRPr lang="en-US" sz="1100" dirty="0" smtClean="0"/>
          </a:p>
          <a:p>
            <a:pPr eaLnBrk="1" hangingPunct="1">
              <a:lnSpc>
                <a:spcPct val="80000"/>
              </a:lnSpc>
              <a:buFont typeface="Arial" charset="0"/>
              <a:buNone/>
              <a:defRPr/>
            </a:pPr>
            <a:r>
              <a:rPr lang="en-US" sz="1100" dirty="0" smtClean="0"/>
              <a:t>		4) Adapted from data collected. City Population. Metropolitan Areas and Agglomerations (Census Population). [Data file]. 	     Retrieved from </a:t>
            </a:r>
            <a:r>
              <a:rPr lang="en-US" sz="1100" dirty="0" smtClean="0">
                <a:hlinkClick r:id="rId3"/>
              </a:rPr>
              <a:t>http://www.citypopulation.de/Canada-MetroEst.html</a:t>
            </a:r>
            <a:endParaRPr lang="en-US" sz="1100" dirty="0" smtClean="0"/>
          </a:p>
          <a:p>
            <a:pPr eaLnBrk="1" hangingPunct="1">
              <a:lnSpc>
                <a:spcPct val="80000"/>
              </a:lnSpc>
              <a:buFont typeface="Arial" charset="0"/>
              <a:buNone/>
              <a:defRPr/>
            </a:pPr>
            <a:endParaRPr lang="en-US" sz="1100" dirty="0" smtClean="0"/>
          </a:p>
          <a:p>
            <a:pPr eaLnBrk="1" hangingPunct="1">
              <a:lnSpc>
                <a:spcPct val="80000"/>
              </a:lnSpc>
              <a:buFont typeface="Arial" charset="0"/>
              <a:buNone/>
              <a:defRPr/>
            </a:pPr>
            <a:endParaRPr lang="en-US" sz="11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defRPr/>
            </a:pPr>
            <a:r>
              <a:rPr lang="en-US" b="1" dirty="0" err="1" smtClean="0">
                <a:ln>
                  <a:solidFill>
                    <a:schemeClr val="tx1"/>
                  </a:solidFill>
                </a:ln>
                <a:solidFill>
                  <a:srgbClr val="C00000"/>
                </a:solidFill>
                <a:latin typeface="Engravers MT" pitchFamily="18" charset="0"/>
              </a:rPr>
              <a:t>SWOt</a:t>
            </a:r>
            <a:r>
              <a:rPr lang="en-US" b="1" dirty="0" smtClean="0">
                <a:ln>
                  <a:solidFill>
                    <a:schemeClr val="tx1"/>
                  </a:solidFill>
                </a:ln>
                <a:solidFill>
                  <a:srgbClr val="C00000"/>
                </a:solidFill>
                <a:latin typeface="Engravers MT" pitchFamily="18" charset="0"/>
              </a:rPr>
              <a:t> analysis</a:t>
            </a:r>
            <a:endParaRPr lang="en-US" dirty="0" smtClean="0"/>
          </a:p>
        </p:txBody>
      </p:sp>
      <p:sp>
        <p:nvSpPr>
          <p:cNvPr id="27650" name="Content Placeholder 2"/>
          <p:cNvSpPr>
            <a:spLocks noGrp="1"/>
          </p:cNvSpPr>
          <p:nvPr>
            <p:ph idx="1"/>
          </p:nvPr>
        </p:nvSpPr>
        <p:spPr>
          <a:xfrm>
            <a:off x="0" y="1219200"/>
            <a:ext cx="9144000" cy="5638800"/>
          </a:xfrm>
        </p:spPr>
        <p:txBody>
          <a:bodyPr/>
          <a:lstStyle/>
          <a:p>
            <a:pPr eaLnBrk="1" hangingPunct="1">
              <a:buFont typeface="Arial" charset="0"/>
              <a:buNone/>
            </a:pPr>
            <a:r>
              <a:rPr lang="en-US" smtClean="0"/>
              <a:t>Threats:</a:t>
            </a:r>
          </a:p>
          <a:p>
            <a:pPr eaLnBrk="1" hangingPunct="1"/>
            <a:r>
              <a:rPr lang="en-US" smtClean="0"/>
              <a:t>Individual competitors (GPS services, Rosetta Stone, etc)</a:t>
            </a:r>
          </a:p>
          <a:p>
            <a:pPr eaLnBrk="1" hangingPunct="1"/>
            <a:r>
              <a:rPr lang="en-US" smtClean="0"/>
              <a:t>Potential software issues</a:t>
            </a:r>
          </a:p>
          <a:p>
            <a:pPr eaLnBrk="1" hangingPunct="1"/>
            <a:r>
              <a:rPr lang="en-US" smtClean="0"/>
              <a:t>Driver distraction laws</a:t>
            </a:r>
          </a:p>
          <a:p>
            <a:pPr eaLnBrk="1" hangingPunct="1"/>
            <a:r>
              <a:rPr lang="en-US" smtClean="0"/>
              <a:t>Increase in satellite usage fees</a:t>
            </a:r>
          </a:p>
          <a:p>
            <a:pPr eaLnBrk="1" hangingPunct="1"/>
            <a:r>
              <a:rPr lang="en-US" smtClean="0"/>
              <a:t>New market entrants once product is established</a:t>
            </a:r>
          </a:p>
          <a:p>
            <a:pPr eaLnBrk="1" hangingPunct="1"/>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8229600" cy="1417638"/>
          </a:xfrm>
        </p:spPr>
        <p:txBody>
          <a:bodyPr/>
          <a:lstStyle/>
          <a:p>
            <a:pPr>
              <a:defRPr/>
            </a:pPr>
            <a:r>
              <a:rPr lang="en-US" b="1" dirty="0" smtClean="0">
                <a:ln>
                  <a:solidFill>
                    <a:schemeClr val="tx1"/>
                  </a:solidFill>
                </a:ln>
                <a:solidFill>
                  <a:srgbClr val="C00000"/>
                </a:solidFill>
                <a:latin typeface="Engravers MT" pitchFamily="18" charset="0"/>
              </a:rPr>
              <a:t>Management and Operations</a:t>
            </a:r>
            <a:endParaRPr lang="en-US" dirty="0"/>
          </a:p>
        </p:txBody>
      </p:sp>
      <p:sp>
        <p:nvSpPr>
          <p:cNvPr id="28674" name="Content Placeholder 2"/>
          <p:cNvSpPr>
            <a:spLocks noGrp="1"/>
          </p:cNvSpPr>
          <p:nvPr>
            <p:ph idx="4294967295"/>
          </p:nvPr>
        </p:nvSpPr>
        <p:spPr>
          <a:xfrm>
            <a:off x="0" y="1371600"/>
            <a:ext cx="8229600" cy="5486400"/>
          </a:xfrm>
        </p:spPr>
        <p:txBody>
          <a:bodyPr/>
          <a:lstStyle/>
          <a:p>
            <a:pPr>
              <a:buFont typeface="Arial" charset="0"/>
              <a:buNone/>
            </a:pPr>
            <a:r>
              <a:rPr lang="en-US" smtClean="0"/>
              <a:t>The blue print of running Virtual Friend:</a:t>
            </a:r>
          </a:p>
          <a:p>
            <a:pPr>
              <a:buFont typeface="Wingdings" pitchFamily="2" charset="2"/>
              <a:buChar char="Ø"/>
            </a:pPr>
            <a:r>
              <a:rPr lang="en-US" smtClean="0"/>
              <a:t>Money:</a:t>
            </a:r>
          </a:p>
          <a:p>
            <a:pPr lvl="1">
              <a:buFont typeface="Wingdings" pitchFamily="2" charset="2"/>
              <a:buChar char="Ø"/>
            </a:pPr>
            <a:r>
              <a:rPr lang="en-US" smtClean="0"/>
              <a:t>15 million dollars needed for cash flow, budget and operations</a:t>
            </a:r>
          </a:p>
          <a:p>
            <a:pPr>
              <a:buFont typeface="Wingdings" pitchFamily="2" charset="2"/>
              <a:buChar char="Ø"/>
            </a:pPr>
            <a:r>
              <a:rPr lang="en-US" smtClean="0"/>
              <a:t>Management:</a:t>
            </a:r>
          </a:p>
          <a:p>
            <a:pPr lvl="1">
              <a:buFont typeface="Wingdings" pitchFamily="2" charset="2"/>
              <a:buChar char="Ø"/>
            </a:pPr>
            <a:r>
              <a:rPr lang="en-US" smtClean="0"/>
              <a:t> </a:t>
            </a:r>
            <a:r>
              <a:rPr lang="en-US" sz="2400" smtClean="0"/>
              <a:t>organized structure</a:t>
            </a:r>
          </a:p>
          <a:p>
            <a:pPr>
              <a:buFont typeface="Arial" charset="0"/>
              <a:buNone/>
            </a:pPr>
            <a:endParaRPr lang="en-US" sz="1100" smtClean="0"/>
          </a:p>
          <a:p>
            <a:pPr>
              <a:buFont typeface="Arial" charset="0"/>
              <a:buNone/>
            </a:pPr>
            <a:endParaRPr lang="en-US" sz="1100" smtClean="0"/>
          </a:p>
          <a:p>
            <a:endParaRPr lang="en-US" sz="1100" smtClean="0"/>
          </a:p>
          <a:p>
            <a:pPr>
              <a:buFont typeface="Arial" charset="0"/>
              <a:buNone/>
            </a:pPr>
            <a:r>
              <a:rPr lang="en-US" sz="1100" smtClean="0"/>
              <a:t>Note:	Biz Move (2009) 10 deadly small business mistakes</a:t>
            </a:r>
          </a:p>
          <a:p>
            <a:pPr>
              <a:buFont typeface="Arial" charset="0"/>
              <a:buNone/>
            </a:pPr>
            <a:r>
              <a:rPr lang="en-US" sz="1100" smtClean="0"/>
              <a:t>		Retrieved from </a:t>
            </a:r>
            <a:r>
              <a:rPr lang="en-US" sz="1100" smtClean="0">
                <a:hlinkClick r:id="rId2"/>
              </a:rPr>
              <a:t>http://www.bizmove.com/MSBcd.shtml</a:t>
            </a:r>
            <a:r>
              <a:rPr lang="en-US" sz="1100" smtClean="0"/>
              <a:t> </a:t>
            </a:r>
          </a:p>
          <a:p>
            <a:pPr>
              <a:buFont typeface="Arial" charset="0"/>
              <a:buNone/>
            </a:pPr>
            <a:r>
              <a:rPr lang="en-US" sz="1100" smtClean="0"/>
              <a:t>	Small business (2009) </a:t>
            </a:r>
            <a:r>
              <a:rPr lang="en-US" sz="1100" b="1" smtClean="0"/>
              <a:t>Operations Management: </a:t>
            </a:r>
          </a:p>
          <a:p>
            <a:pPr>
              <a:buFont typeface="Arial" charset="0"/>
              <a:buNone/>
            </a:pPr>
            <a:r>
              <a:rPr lang="en-US" sz="1100" b="1" smtClean="0"/>
              <a:t>		Creating a Blueprint for Your Start-Up</a:t>
            </a:r>
          </a:p>
          <a:p>
            <a:pPr>
              <a:buFont typeface="Arial" charset="0"/>
              <a:buNone/>
            </a:pPr>
            <a:r>
              <a:rPr lang="en-US" sz="1100" b="1" smtClean="0"/>
              <a:t>		</a:t>
            </a:r>
            <a:r>
              <a:rPr lang="en-US" sz="1100" smtClean="0"/>
              <a:t>Retrieved from </a:t>
            </a:r>
            <a:r>
              <a:rPr lang="en-US" sz="1100" smtClean="0">
                <a:hlinkClick r:id="rId3"/>
              </a:rPr>
              <a:t>www.smallbusinessbc.ca</a:t>
            </a:r>
            <a:r>
              <a:rPr lang="en-US" sz="1100" smtClean="0"/>
              <a:t> </a:t>
            </a:r>
          </a:p>
          <a:p>
            <a:pPr>
              <a:buFont typeface="Arial" charset="0"/>
              <a:buNone/>
            </a:pPr>
            <a:r>
              <a:rPr lang="en-US" sz="1100" smtClean="0"/>
              <a:t>	</a:t>
            </a:r>
          </a:p>
        </p:txBody>
      </p:sp>
      <p:sp>
        <p:nvSpPr>
          <p:cNvPr id="6" name="Flowchart: Extract 5"/>
          <p:cNvSpPr/>
          <p:nvPr/>
        </p:nvSpPr>
        <p:spPr>
          <a:xfrm>
            <a:off x="4191000" y="3048000"/>
            <a:ext cx="4114800" cy="3581400"/>
          </a:xfrm>
          <a:prstGeom prst="flowChartExtra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676" name="TextBox 6"/>
          <p:cNvSpPr txBox="1">
            <a:spLocks noChangeArrowheads="1"/>
          </p:cNvSpPr>
          <p:nvPr/>
        </p:nvSpPr>
        <p:spPr bwMode="auto">
          <a:xfrm>
            <a:off x="5867400" y="3276600"/>
            <a:ext cx="1066800" cy="461963"/>
          </a:xfrm>
          <a:prstGeom prst="rect">
            <a:avLst/>
          </a:prstGeom>
          <a:noFill/>
          <a:ln w="9525">
            <a:noFill/>
            <a:miter lim="800000"/>
            <a:headEnd/>
            <a:tailEnd/>
          </a:ln>
        </p:spPr>
        <p:txBody>
          <a:bodyPr>
            <a:spAutoFit/>
          </a:bodyPr>
          <a:lstStyle/>
          <a:p>
            <a:r>
              <a:rPr lang="en-US" sz="2400" b="1" u="sng">
                <a:solidFill>
                  <a:schemeClr val="bg1"/>
                </a:solidFill>
              </a:rPr>
              <a:t>CEO</a:t>
            </a:r>
          </a:p>
        </p:txBody>
      </p:sp>
      <p:sp>
        <p:nvSpPr>
          <p:cNvPr id="28677" name="TextBox 7"/>
          <p:cNvSpPr txBox="1">
            <a:spLocks noChangeArrowheads="1"/>
          </p:cNvSpPr>
          <p:nvPr/>
        </p:nvSpPr>
        <p:spPr bwMode="auto">
          <a:xfrm>
            <a:off x="4876800" y="4038600"/>
            <a:ext cx="1752600" cy="369888"/>
          </a:xfrm>
          <a:prstGeom prst="rect">
            <a:avLst/>
          </a:prstGeom>
          <a:noFill/>
          <a:ln w="9525">
            <a:noFill/>
            <a:miter lim="800000"/>
            <a:headEnd/>
            <a:tailEnd/>
          </a:ln>
        </p:spPr>
        <p:txBody>
          <a:bodyPr>
            <a:spAutoFit/>
          </a:bodyPr>
          <a:lstStyle/>
          <a:p>
            <a:r>
              <a:rPr lang="en-US" b="1">
                <a:solidFill>
                  <a:schemeClr val="bg1"/>
                </a:solidFill>
              </a:rPr>
              <a:t>Executives</a:t>
            </a:r>
          </a:p>
        </p:txBody>
      </p:sp>
      <p:sp>
        <p:nvSpPr>
          <p:cNvPr id="28678" name="TextBox 8"/>
          <p:cNvSpPr txBox="1">
            <a:spLocks noChangeArrowheads="1"/>
          </p:cNvSpPr>
          <p:nvPr/>
        </p:nvSpPr>
        <p:spPr bwMode="auto">
          <a:xfrm>
            <a:off x="6324600" y="4648200"/>
            <a:ext cx="2362200" cy="381000"/>
          </a:xfrm>
          <a:prstGeom prst="rect">
            <a:avLst/>
          </a:prstGeom>
          <a:noFill/>
          <a:ln w="9525">
            <a:noFill/>
            <a:miter lim="800000"/>
            <a:headEnd/>
            <a:tailEnd/>
          </a:ln>
        </p:spPr>
        <p:txBody>
          <a:bodyPr>
            <a:spAutoFit/>
          </a:bodyPr>
          <a:lstStyle/>
          <a:p>
            <a:r>
              <a:rPr lang="en-US" b="1">
                <a:solidFill>
                  <a:schemeClr val="bg1"/>
                </a:solidFill>
              </a:rPr>
              <a:t>Management</a:t>
            </a:r>
          </a:p>
        </p:txBody>
      </p:sp>
      <p:sp>
        <p:nvSpPr>
          <p:cNvPr id="28679" name="TextBox 9"/>
          <p:cNvSpPr txBox="1">
            <a:spLocks noChangeArrowheads="1"/>
          </p:cNvSpPr>
          <p:nvPr/>
        </p:nvSpPr>
        <p:spPr bwMode="auto">
          <a:xfrm>
            <a:off x="4038600" y="5334000"/>
            <a:ext cx="2286000" cy="381000"/>
          </a:xfrm>
          <a:prstGeom prst="rect">
            <a:avLst/>
          </a:prstGeom>
          <a:noFill/>
          <a:ln w="9525">
            <a:noFill/>
            <a:miter lim="800000"/>
            <a:headEnd/>
            <a:tailEnd/>
          </a:ln>
        </p:spPr>
        <p:txBody>
          <a:bodyPr>
            <a:spAutoFit/>
          </a:bodyPr>
          <a:lstStyle/>
          <a:p>
            <a:r>
              <a:rPr lang="en-US" b="1">
                <a:solidFill>
                  <a:schemeClr val="bg1"/>
                </a:solidFill>
              </a:rPr>
              <a:t>Supervisors</a:t>
            </a:r>
          </a:p>
        </p:txBody>
      </p:sp>
      <p:sp>
        <p:nvSpPr>
          <p:cNvPr id="28680" name="TextBox 10"/>
          <p:cNvSpPr txBox="1">
            <a:spLocks noChangeArrowheads="1"/>
          </p:cNvSpPr>
          <p:nvPr/>
        </p:nvSpPr>
        <p:spPr bwMode="auto">
          <a:xfrm>
            <a:off x="7315200" y="6172200"/>
            <a:ext cx="1828800" cy="381000"/>
          </a:xfrm>
          <a:prstGeom prst="rect">
            <a:avLst/>
          </a:prstGeom>
          <a:noFill/>
          <a:ln w="9525">
            <a:noFill/>
            <a:miter lim="800000"/>
            <a:headEnd/>
            <a:tailEnd/>
          </a:ln>
        </p:spPr>
        <p:txBody>
          <a:bodyPr>
            <a:spAutoFit/>
          </a:bodyPr>
          <a:lstStyle/>
          <a:p>
            <a:r>
              <a:rPr lang="en-US" b="1">
                <a:solidFill>
                  <a:schemeClr val="bg1"/>
                </a:solidFill>
              </a:rPr>
              <a:t>Employees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b="1" dirty="0" smtClean="0">
                <a:ln>
                  <a:solidFill>
                    <a:schemeClr val="tx1"/>
                  </a:solidFill>
                </a:ln>
                <a:solidFill>
                  <a:srgbClr val="C00000"/>
                </a:solidFill>
                <a:latin typeface="Engravers MT" pitchFamily="18" charset="0"/>
              </a:rPr>
              <a:t>Management and Operations</a:t>
            </a:r>
            <a:endParaRPr lang="en-US" dirty="0"/>
          </a:p>
        </p:txBody>
      </p:sp>
      <p:sp>
        <p:nvSpPr>
          <p:cNvPr id="29698" name="Content Placeholder 2"/>
          <p:cNvSpPr>
            <a:spLocks noGrp="1"/>
          </p:cNvSpPr>
          <p:nvPr>
            <p:ph idx="1"/>
          </p:nvPr>
        </p:nvSpPr>
        <p:spPr>
          <a:xfrm>
            <a:off x="0" y="1600200"/>
            <a:ext cx="8686800" cy="4525963"/>
          </a:xfrm>
        </p:spPr>
        <p:txBody>
          <a:bodyPr/>
          <a:lstStyle/>
          <a:p>
            <a:pPr>
              <a:buFont typeface="Wingdings" pitchFamily="2" charset="2"/>
              <a:buChar char="Ø"/>
            </a:pPr>
            <a:endParaRPr lang="en-US" smtClean="0"/>
          </a:p>
          <a:p>
            <a:endParaRPr lang="en-US" smtClean="0"/>
          </a:p>
        </p:txBody>
      </p:sp>
      <p:sp>
        <p:nvSpPr>
          <p:cNvPr id="4" name="Rectangle 3"/>
          <p:cNvSpPr/>
          <p:nvPr/>
        </p:nvSpPr>
        <p:spPr>
          <a:xfrm>
            <a:off x="0" y="1447800"/>
            <a:ext cx="9144000" cy="9540875"/>
          </a:xfrm>
          <a:prstGeom prst="rect">
            <a:avLst/>
          </a:prstGeom>
        </p:spPr>
        <p:txBody>
          <a:bodyPr>
            <a:spAutoFit/>
          </a:bodyPr>
          <a:lstStyle/>
          <a:p>
            <a:pPr>
              <a:spcBef>
                <a:spcPts val="680"/>
              </a:spcBef>
              <a:buFont typeface="Wingdings" pitchFamily="2" charset="2"/>
              <a:buChar char="Ø"/>
              <a:defRPr/>
            </a:pPr>
            <a:r>
              <a:rPr lang="en-US" sz="3200" dirty="0">
                <a:latin typeface="+mn-lt"/>
              </a:rPr>
              <a:t>Property and equipment:</a:t>
            </a:r>
          </a:p>
          <a:p>
            <a:pPr lvl="1">
              <a:spcBef>
                <a:spcPts val="680"/>
              </a:spcBef>
              <a:buFont typeface="Wingdings" pitchFamily="2" charset="2"/>
              <a:buChar char="Ø"/>
              <a:defRPr/>
            </a:pPr>
            <a:r>
              <a:rPr lang="en-US" sz="2800" dirty="0">
                <a:latin typeface="+mn-lt"/>
              </a:rPr>
              <a:t>Lease or purchase factory</a:t>
            </a:r>
          </a:p>
          <a:p>
            <a:pPr lvl="1">
              <a:spcBef>
                <a:spcPts val="680"/>
              </a:spcBef>
              <a:buFont typeface="Wingdings" pitchFamily="2" charset="2"/>
              <a:buChar char="Ø"/>
              <a:defRPr/>
            </a:pPr>
            <a:r>
              <a:rPr lang="en-US" sz="2800" dirty="0">
                <a:latin typeface="+mn-lt"/>
              </a:rPr>
              <a:t>Purchase manufacturing equipment</a:t>
            </a:r>
          </a:p>
          <a:p>
            <a:pPr lvl="1">
              <a:spcBef>
                <a:spcPts val="680"/>
              </a:spcBef>
              <a:buFont typeface="Wingdings" pitchFamily="2" charset="2"/>
              <a:buChar char="Ø"/>
              <a:defRPr/>
            </a:pPr>
            <a:r>
              <a:rPr lang="en-US" sz="2800" dirty="0">
                <a:latin typeface="+mn-lt"/>
              </a:rPr>
              <a:t>Vehicles for transportation</a:t>
            </a:r>
            <a:endParaRPr lang="en-US" sz="3200" dirty="0">
              <a:latin typeface="+mn-lt"/>
            </a:endParaRPr>
          </a:p>
          <a:p>
            <a:pPr>
              <a:spcBef>
                <a:spcPts val="680"/>
              </a:spcBef>
              <a:buFont typeface="Wingdings" pitchFamily="2" charset="2"/>
              <a:buChar char="Ø"/>
              <a:defRPr/>
            </a:pPr>
            <a:r>
              <a:rPr lang="en-US" sz="3200" dirty="0">
                <a:latin typeface="+mn-lt"/>
              </a:rPr>
              <a:t>Inventory and supplies:</a:t>
            </a:r>
          </a:p>
          <a:p>
            <a:pPr lvl="1">
              <a:spcBef>
                <a:spcPts val="680"/>
              </a:spcBef>
              <a:buFont typeface="Wingdings" pitchFamily="2" charset="2"/>
              <a:buChar char="Ø"/>
              <a:defRPr/>
            </a:pPr>
            <a:r>
              <a:rPr lang="en-US" sz="2800" dirty="0">
                <a:latin typeface="+mn-lt"/>
              </a:rPr>
              <a:t>Batteries</a:t>
            </a:r>
          </a:p>
          <a:p>
            <a:pPr lvl="1">
              <a:spcBef>
                <a:spcPts val="680"/>
              </a:spcBef>
              <a:buFont typeface="Wingdings" pitchFamily="2" charset="2"/>
              <a:buChar char="Ø"/>
              <a:defRPr/>
            </a:pPr>
            <a:r>
              <a:rPr lang="en-US" sz="2800" dirty="0">
                <a:latin typeface="+mn-lt"/>
              </a:rPr>
              <a:t>Micro chips</a:t>
            </a:r>
          </a:p>
          <a:p>
            <a:pPr lvl="1">
              <a:spcBef>
                <a:spcPts val="680"/>
              </a:spcBef>
              <a:buFont typeface="Wingdings" pitchFamily="2" charset="2"/>
              <a:buChar char="Ø"/>
              <a:defRPr/>
            </a:pPr>
            <a:r>
              <a:rPr lang="en-US" sz="2800" dirty="0">
                <a:latin typeface="+mn-lt"/>
              </a:rPr>
              <a:t>Communication devices</a:t>
            </a:r>
          </a:p>
          <a:p>
            <a:pPr lvl="1">
              <a:spcBef>
                <a:spcPts val="680"/>
              </a:spcBef>
              <a:buFont typeface="Wingdings" pitchFamily="2" charset="2"/>
              <a:buChar char="Ø"/>
              <a:defRPr/>
            </a:pPr>
            <a:r>
              <a:rPr lang="en-US" sz="2800" dirty="0">
                <a:latin typeface="+mn-lt"/>
              </a:rPr>
              <a:t>Touch screen displays </a:t>
            </a:r>
          </a:p>
          <a:p>
            <a:pPr lvl="1">
              <a:spcBef>
                <a:spcPts val="680"/>
              </a:spcBef>
              <a:defRPr/>
            </a:pPr>
            <a:r>
              <a:rPr lang="en-US" sz="1100" dirty="0">
                <a:latin typeface="+mn-lt"/>
              </a:rPr>
              <a:t>Mio explore more (2009). GPS explained. Retrieved from </a:t>
            </a:r>
            <a:r>
              <a:rPr lang="en-US" sz="1100" dirty="0">
                <a:latin typeface="+mn-lt"/>
                <a:hlinkClick r:id="rId2"/>
              </a:rPr>
              <a:t>http://eu.mio.com/en_gb/global-positioning-system_what-inside-sat-nav-device.htm</a:t>
            </a:r>
            <a:r>
              <a:rPr lang="en-US" sz="1100" dirty="0">
                <a:latin typeface="+mn-lt"/>
              </a:rPr>
              <a:t> </a:t>
            </a:r>
          </a:p>
          <a:p>
            <a:pPr lvl="1">
              <a:spcBef>
                <a:spcPts val="680"/>
              </a:spcBef>
              <a:defRPr/>
            </a:pPr>
            <a:r>
              <a:rPr lang="en-US" sz="1100" dirty="0" err="1">
                <a:latin typeface="+mn-lt"/>
              </a:rPr>
              <a:t>Gaebler</a:t>
            </a:r>
            <a:r>
              <a:rPr lang="en-US" sz="1100" dirty="0">
                <a:latin typeface="+mn-lt"/>
              </a:rPr>
              <a:t> (2009). Small business financial controls. Retrieved from </a:t>
            </a:r>
            <a:r>
              <a:rPr lang="en-US" sz="1100" dirty="0">
                <a:latin typeface="+mn-lt"/>
                <a:hlinkClick r:id="rId3"/>
              </a:rPr>
              <a:t>http://www.gaebler.com/Operating-Your-Startup-Business.htm</a:t>
            </a:r>
            <a:r>
              <a:rPr lang="en-US" sz="1100" dirty="0">
                <a:latin typeface="+mn-lt"/>
              </a:rPr>
              <a:t> </a:t>
            </a:r>
          </a:p>
          <a:p>
            <a:pPr>
              <a:spcBef>
                <a:spcPts val="680"/>
              </a:spcBef>
              <a:defRPr/>
            </a:pPr>
            <a:endParaRPr lang="en-US" sz="3200" dirty="0"/>
          </a:p>
          <a:p>
            <a:pPr lvl="1">
              <a:spcBef>
                <a:spcPts val="680"/>
              </a:spcBef>
              <a:buFont typeface="Wingdings" pitchFamily="2" charset="2"/>
              <a:buChar char="Ø"/>
              <a:defRPr/>
            </a:pPr>
            <a:endParaRPr lang="en-US" sz="3200" dirty="0"/>
          </a:p>
          <a:p>
            <a:pPr lvl="1">
              <a:spcBef>
                <a:spcPts val="680"/>
              </a:spcBef>
              <a:defRPr/>
            </a:pPr>
            <a:endParaRPr lang="en-US" sz="3200" dirty="0"/>
          </a:p>
          <a:p>
            <a:pPr lvl="1">
              <a:buFont typeface="Wingdings" pitchFamily="2" charset="2"/>
              <a:buChar char="Ø"/>
              <a:defRPr/>
            </a:pPr>
            <a:endParaRPr lang="en-US" sz="3200" dirty="0"/>
          </a:p>
          <a:p>
            <a:pPr lvl="1">
              <a:buFont typeface="Wingdings" pitchFamily="2" charset="2"/>
              <a:buChar char="Ø"/>
              <a:defRPr/>
            </a:pPr>
            <a:endParaRPr lang="en-US" sz="3200" dirty="0"/>
          </a:p>
          <a:p>
            <a:pPr lvl="1">
              <a:buFont typeface="Wingdings" pitchFamily="2" charset="2"/>
              <a:buChar char="Ø"/>
              <a:defRPr/>
            </a:pPr>
            <a:endParaRPr lang="en-US" sz="3200" dirty="0"/>
          </a:p>
          <a:p>
            <a:pPr lvl="1">
              <a:defRPr/>
            </a:pPr>
            <a:endParaRPr lang="en-US" sz="3200" dirty="0"/>
          </a:p>
          <a:p>
            <a:pPr>
              <a:defRPr/>
            </a:pPr>
            <a:endParaRPr lang="en-US" sz="3200" dirty="0"/>
          </a:p>
        </p:txBody>
      </p:sp>
      <p:sp>
        <p:nvSpPr>
          <p:cNvPr id="29700" name="TextBox 4"/>
          <p:cNvSpPr txBox="1">
            <a:spLocks noChangeArrowheads="1"/>
          </p:cNvSpPr>
          <p:nvPr/>
        </p:nvSpPr>
        <p:spPr bwMode="auto">
          <a:xfrm>
            <a:off x="0" y="6324600"/>
            <a:ext cx="533400" cy="261938"/>
          </a:xfrm>
          <a:prstGeom prst="rect">
            <a:avLst/>
          </a:prstGeom>
          <a:noFill/>
          <a:ln w="9525">
            <a:noFill/>
            <a:miter lim="800000"/>
            <a:headEnd/>
            <a:tailEnd/>
          </a:ln>
        </p:spPr>
        <p:txBody>
          <a:bodyPr>
            <a:spAutoFit/>
          </a:bodyPr>
          <a:lstStyle/>
          <a:p>
            <a:r>
              <a:rPr lang="en-US" sz="1100"/>
              <a:t>Note: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defRPr/>
            </a:pPr>
            <a:r>
              <a:rPr lang="en-US" b="1" dirty="0" smtClean="0">
                <a:ln>
                  <a:solidFill>
                    <a:schemeClr val="tx1"/>
                  </a:solidFill>
                </a:ln>
                <a:solidFill>
                  <a:srgbClr val="C00000"/>
                </a:solidFill>
                <a:latin typeface="Engravers MT" pitchFamily="18" charset="0"/>
              </a:rPr>
              <a:t>Finance and accounting</a:t>
            </a:r>
            <a:endParaRPr lang="en-US" dirty="0" smtClean="0"/>
          </a:p>
        </p:txBody>
      </p:sp>
      <p:sp>
        <p:nvSpPr>
          <p:cNvPr id="30722" name="Content Placeholder 2"/>
          <p:cNvSpPr>
            <a:spLocks noGrp="1"/>
          </p:cNvSpPr>
          <p:nvPr>
            <p:ph idx="1"/>
          </p:nvPr>
        </p:nvSpPr>
        <p:spPr>
          <a:xfrm>
            <a:off x="381000" y="1600200"/>
            <a:ext cx="8305800" cy="3886200"/>
          </a:xfrm>
        </p:spPr>
        <p:txBody>
          <a:bodyPr/>
          <a:lstStyle/>
          <a:p>
            <a:pPr eaLnBrk="1" hangingPunct="1">
              <a:buFont typeface="Arial" charset="0"/>
              <a:buNone/>
            </a:pPr>
            <a:r>
              <a:rPr lang="en-US" smtClean="0"/>
              <a:t>Garmin</a:t>
            </a:r>
          </a:p>
          <a:p>
            <a:pPr lvl="1" eaLnBrk="1" hangingPunct="1">
              <a:buFont typeface="Wingdings" pitchFamily="2" charset="2"/>
              <a:buChar char="Ø"/>
            </a:pPr>
            <a:r>
              <a:rPr lang="en-US" smtClean="0"/>
              <a:t>Our biggest competitor</a:t>
            </a:r>
          </a:p>
          <a:p>
            <a:pPr lvl="1" eaLnBrk="1" hangingPunct="1">
              <a:buFont typeface="Wingdings" pitchFamily="2" charset="2"/>
              <a:buChar char="Ø"/>
            </a:pPr>
            <a:r>
              <a:rPr lang="en-US" smtClean="0"/>
              <a:t>Average about 16 million units in sales</a:t>
            </a:r>
            <a:r>
              <a:rPr lang="en-US" baseline="30000" smtClean="0"/>
              <a:t>5</a:t>
            </a:r>
            <a:endParaRPr lang="en-US" smtClean="0"/>
          </a:p>
          <a:p>
            <a:pPr eaLnBrk="1" hangingPunct="1">
              <a:buFont typeface="Arial" charset="0"/>
              <a:buNone/>
            </a:pPr>
            <a:r>
              <a:rPr lang="en-US" smtClean="0"/>
              <a:t> </a:t>
            </a:r>
          </a:p>
          <a:p>
            <a:pPr eaLnBrk="1" hangingPunct="1">
              <a:buFont typeface="Arial" charset="0"/>
              <a:buNone/>
            </a:pPr>
            <a:r>
              <a:rPr lang="en-US" smtClean="0"/>
              <a:t>Virtual Friend wants 1/16 of the market share</a:t>
            </a:r>
          </a:p>
          <a:p>
            <a:pPr lvl="1" eaLnBrk="1" hangingPunct="1">
              <a:buFont typeface="Wingdings" pitchFamily="2" charset="2"/>
              <a:buChar char="Ø"/>
            </a:pPr>
            <a:r>
              <a:rPr lang="en-US" smtClean="0"/>
              <a:t>VF Goal is to sell 1 million units</a:t>
            </a:r>
          </a:p>
          <a:p>
            <a:pPr eaLnBrk="1" hangingPunct="1">
              <a:buFont typeface="Arial" charset="0"/>
              <a:buNone/>
            </a:pPr>
            <a:endParaRPr lang="en-US" sz="1000" smtClean="0"/>
          </a:p>
          <a:p>
            <a:pPr eaLnBrk="1" hangingPunct="1">
              <a:buFont typeface="Arial" charset="0"/>
              <a:buNone/>
            </a:pPr>
            <a:endParaRPr lang="en-US" smtClean="0"/>
          </a:p>
        </p:txBody>
      </p:sp>
      <p:sp>
        <p:nvSpPr>
          <p:cNvPr id="30723" name="Text Box 7"/>
          <p:cNvSpPr txBox="1">
            <a:spLocks noChangeArrowheads="1"/>
          </p:cNvSpPr>
          <p:nvPr/>
        </p:nvSpPr>
        <p:spPr bwMode="auto">
          <a:xfrm>
            <a:off x="209550" y="5486400"/>
            <a:ext cx="8763000" cy="765175"/>
          </a:xfrm>
          <a:prstGeom prst="rect">
            <a:avLst/>
          </a:prstGeom>
          <a:noFill/>
          <a:ln w="9525">
            <a:noFill/>
            <a:miter lim="800000"/>
            <a:headEnd/>
            <a:tailEnd/>
          </a:ln>
        </p:spPr>
        <p:txBody>
          <a:bodyPr>
            <a:spAutoFit/>
          </a:bodyPr>
          <a:lstStyle/>
          <a:p>
            <a:r>
              <a:rPr lang="en-US" sz="1100">
                <a:latin typeface="Calibri" pitchFamily="34" charset="0"/>
              </a:rPr>
              <a:t>Note:	5)  U. S. Securities and Exchange Commissions. (2009, Feb. 25). Filings &amp; Forms.	Garmin LTD.</a:t>
            </a:r>
          </a:p>
          <a:p>
            <a:r>
              <a:rPr lang="en-US" sz="1100">
                <a:latin typeface="Calibri" pitchFamily="34" charset="0"/>
              </a:rPr>
              <a:t>     	      10K-Annual Report. Retrieved November 19, 2009 from</a:t>
            </a:r>
          </a:p>
          <a:p>
            <a:r>
              <a:rPr lang="en-US" sz="1100">
                <a:latin typeface="Calibri" pitchFamily="34" charset="0"/>
              </a:rPr>
              <a:t>     	      http://www.sec.gov/Archives/edgar/data/1121788/000114420409010751/v1419</a:t>
            </a:r>
          </a:p>
          <a:p>
            <a:r>
              <a:rPr lang="en-US" sz="1100">
                <a:latin typeface="Calibri" pitchFamily="34" charset="0"/>
              </a:rPr>
              <a:t>     	      10k.htm</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defRPr/>
            </a:pPr>
            <a:r>
              <a:rPr lang="en-US" b="1" dirty="0" smtClean="0">
                <a:ln>
                  <a:solidFill>
                    <a:schemeClr val="tx1"/>
                  </a:solidFill>
                </a:ln>
                <a:solidFill>
                  <a:srgbClr val="C00000"/>
                </a:solidFill>
                <a:latin typeface="Engravers MT" pitchFamily="18" charset="0"/>
              </a:rPr>
              <a:t>How will we reach our goal?</a:t>
            </a:r>
            <a:endParaRPr lang="en-US" dirty="0" smtClean="0"/>
          </a:p>
        </p:txBody>
      </p:sp>
      <p:sp>
        <p:nvSpPr>
          <p:cNvPr id="31746" name="Content Placeholder 2"/>
          <p:cNvSpPr>
            <a:spLocks noGrp="1"/>
          </p:cNvSpPr>
          <p:nvPr>
            <p:ph idx="1"/>
          </p:nvPr>
        </p:nvSpPr>
        <p:spPr/>
        <p:txBody>
          <a:bodyPr/>
          <a:lstStyle/>
          <a:p>
            <a:pPr eaLnBrk="1" hangingPunct="1"/>
            <a:endParaRPr lang="en-US" smtClean="0"/>
          </a:p>
          <a:p>
            <a:pPr eaLnBrk="1" hangingPunct="1"/>
            <a:endParaRPr lang="en-US" smtClean="0"/>
          </a:p>
          <a:p>
            <a:pPr eaLnBrk="1" hangingPunct="1"/>
            <a:r>
              <a:rPr lang="en-US" smtClean="0"/>
              <a:t>We believe that we can reach this goal within a 3 year period, by obtaining 30% of our goal in the first year. </a:t>
            </a:r>
          </a:p>
          <a:p>
            <a:pPr eaLnBrk="1" hangingPunct="1"/>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0" y="0"/>
            <a:ext cx="9144000" cy="1143000"/>
          </a:xfrm>
        </p:spPr>
        <p:txBody>
          <a:bodyPr/>
          <a:lstStyle/>
          <a:p>
            <a:pPr eaLnBrk="1" hangingPunct="1">
              <a:defRPr/>
            </a:pPr>
            <a:r>
              <a:rPr lang="en-US" sz="4000" b="1" dirty="0" smtClean="0">
                <a:ln>
                  <a:solidFill>
                    <a:schemeClr val="tx1"/>
                  </a:solidFill>
                </a:ln>
                <a:solidFill>
                  <a:srgbClr val="C00000"/>
                </a:solidFill>
                <a:latin typeface="Engravers MT" pitchFamily="18" charset="0"/>
              </a:rPr>
              <a:t>Sales forecast 1</a:t>
            </a:r>
            <a:r>
              <a:rPr lang="en-US" sz="4000" b="1" baseline="30000" dirty="0" smtClean="0">
                <a:ln>
                  <a:solidFill>
                    <a:schemeClr val="tx1"/>
                  </a:solidFill>
                </a:ln>
                <a:solidFill>
                  <a:srgbClr val="C00000"/>
                </a:solidFill>
                <a:latin typeface="Engravers MT" pitchFamily="18" charset="0"/>
              </a:rPr>
              <a:t>st</a:t>
            </a:r>
            <a:r>
              <a:rPr lang="en-US" sz="4000" b="1" dirty="0" smtClean="0">
                <a:ln>
                  <a:solidFill>
                    <a:schemeClr val="tx1"/>
                  </a:solidFill>
                </a:ln>
                <a:solidFill>
                  <a:srgbClr val="C00000"/>
                </a:solidFill>
                <a:latin typeface="Engravers MT" pitchFamily="18" charset="0"/>
              </a:rPr>
              <a:t> year</a:t>
            </a:r>
            <a:endParaRPr lang="en-US" sz="4000" dirty="0" smtClean="0"/>
          </a:p>
        </p:txBody>
      </p:sp>
      <p:pic>
        <p:nvPicPr>
          <p:cNvPr id="32770" name="Picture 97"/>
          <p:cNvPicPr>
            <a:picLocks noChangeAspect="1" noChangeArrowheads="1"/>
          </p:cNvPicPr>
          <p:nvPr/>
        </p:nvPicPr>
        <p:blipFill>
          <a:blip r:embed="rId2"/>
          <a:srcRect/>
          <a:stretch>
            <a:fillRect/>
          </a:stretch>
        </p:blipFill>
        <p:spPr bwMode="auto">
          <a:xfrm>
            <a:off x="4114800" y="990600"/>
            <a:ext cx="5029200" cy="5257800"/>
          </a:xfrm>
          <a:prstGeom prst="rect">
            <a:avLst/>
          </a:prstGeom>
          <a:noFill/>
          <a:ln w="9525">
            <a:noFill/>
            <a:miter lim="800000"/>
            <a:headEnd/>
            <a:tailEnd/>
          </a:ln>
        </p:spPr>
      </p:pic>
      <p:grpSp>
        <p:nvGrpSpPr>
          <p:cNvPr id="32771" name="Group 8"/>
          <p:cNvGrpSpPr>
            <a:grpSpLocks noChangeAspect="1"/>
          </p:cNvGrpSpPr>
          <p:nvPr/>
        </p:nvGrpSpPr>
        <p:grpSpPr bwMode="auto">
          <a:xfrm>
            <a:off x="152400" y="1524000"/>
            <a:ext cx="3548063" cy="1897063"/>
            <a:chOff x="384" y="1440"/>
            <a:chExt cx="1696" cy="382"/>
          </a:xfrm>
        </p:grpSpPr>
        <p:sp>
          <p:nvSpPr>
            <p:cNvPr id="32773" name="AutoShape 7"/>
            <p:cNvSpPr>
              <a:spLocks noChangeAspect="1" noChangeArrowheads="1" noTextEdit="1"/>
            </p:cNvSpPr>
            <p:nvPr/>
          </p:nvSpPr>
          <p:spPr bwMode="auto">
            <a:xfrm>
              <a:off x="384" y="1440"/>
              <a:ext cx="1696" cy="382"/>
            </a:xfrm>
            <a:prstGeom prst="rect">
              <a:avLst/>
            </a:prstGeom>
            <a:noFill/>
            <a:ln w="9525">
              <a:noFill/>
              <a:miter lim="800000"/>
              <a:headEnd/>
              <a:tailEnd/>
            </a:ln>
          </p:spPr>
          <p:txBody>
            <a:bodyPr/>
            <a:lstStyle/>
            <a:p>
              <a:endParaRPr lang="en-US"/>
            </a:p>
          </p:txBody>
        </p:sp>
        <p:sp>
          <p:nvSpPr>
            <p:cNvPr id="32774" name="Rectangle 9"/>
            <p:cNvSpPr>
              <a:spLocks noChangeArrowheads="1"/>
            </p:cNvSpPr>
            <p:nvPr/>
          </p:nvSpPr>
          <p:spPr bwMode="auto">
            <a:xfrm>
              <a:off x="405" y="1447"/>
              <a:ext cx="946" cy="154"/>
            </a:xfrm>
            <a:prstGeom prst="rect">
              <a:avLst/>
            </a:prstGeom>
            <a:noFill/>
            <a:ln w="9525">
              <a:noFill/>
              <a:miter lim="800000"/>
              <a:headEnd/>
              <a:tailEnd/>
            </a:ln>
          </p:spPr>
          <p:txBody>
            <a:bodyPr wrap="none" lIns="0" tIns="0" rIns="0" bIns="0">
              <a:spAutoFit/>
            </a:bodyPr>
            <a:lstStyle/>
            <a:p>
              <a:r>
                <a:rPr lang="en-US" sz="1400" b="1">
                  <a:solidFill>
                    <a:srgbClr val="000000"/>
                  </a:solidFill>
                </a:rPr>
                <a:t>Sales Assumptions</a:t>
              </a:r>
              <a:endParaRPr lang="en-US"/>
            </a:p>
          </p:txBody>
        </p:sp>
        <p:sp>
          <p:nvSpPr>
            <p:cNvPr id="32775" name="Rectangle 10"/>
            <p:cNvSpPr>
              <a:spLocks noChangeArrowheads="1"/>
            </p:cNvSpPr>
            <p:nvPr/>
          </p:nvSpPr>
          <p:spPr bwMode="auto">
            <a:xfrm>
              <a:off x="403" y="1706"/>
              <a:ext cx="701" cy="34"/>
            </a:xfrm>
            <a:prstGeom prst="rect">
              <a:avLst/>
            </a:prstGeom>
            <a:noFill/>
            <a:ln w="9525">
              <a:noFill/>
              <a:miter lim="800000"/>
              <a:headEnd/>
              <a:tailEnd/>
            </a:ln>
          </p:spPr>
          <p:txBody>
            <a:bodyPr wrap="none" lIns="0" tIns="0" rIns="0" bIns="0">
              <a:spAutoFit/>
            </a:bodyPr>
            <a:lstStyle/>
            <a:p>
              <a:r>
                <a:rPr lang="en-US" sz="1100" b="1">
                  <a:solidFill>
                    <a:srgbClr val="000000"/>
                  </a:solidFill>
                </a:rPr>
                <a:t>Average PricePer Unit</a:t>
              </a:r>
              <a:endParaRPr lang="en-US"/>
            </a:p>
          </p:txBody>
        </p:sp>
        <p:sp>
          <p:nvSpPr>
            <p:cNvPr id="32776" name="Rectangle 11"/>
            <p:cNvSpPr>
              <a:spLocks noChangeArrowheads="1"/>
            </p:cNvSpPr>
            <p:nvPr/>
          </p:nvSpPr>
          <p:spPr bwMode="auto">
            <a:xfrm>
              <a:off x="1747" y="1710"/>
              <a:ext cx="265" cy="34"/>
            </a:xfrm>
            <a:prstGeom prst="rect">
              <a:avLst/>
            </a:prstGeom>
            <a:noFill/>
            <a:ln w="9525">
              <a:noFill/>
              <a:miter lim="800000"/>
              <a:headEnd/>
              <a:tailEnd/>
            </a:ln>
          </p:spPr>
          <p:txBody>
            <a:bodyPr wrap="none" lIns="0" tIns="0" rIns="0" bIns="0">
              <a:spAutoFit/>
            </a:bodyPr>
            <a:lstStyle/>
            <a:p>
              <a:r>
                <a:rPr lang="en-US" sz="1100">
                  <a:solidFill>
                    <a:srgbClr val="000000"/>
                  </a:solidFill>
                </a:rPr>
                <a:t>$500.00</a:t>
              </a:r>
              <a:r>
                <a:rPr lang="en-US" sz="1100" baseline="30000">
                  <a:solidFill>
                    <a:srgbClr val="000000"/>
                  </a:solidFill>
                </a:rPr>
                <a:t>6</a:t>
              </a:r>
              <a:endParaRPr lang="en-US"/>
            </a:p>
          </p:txBody>
        </p:sp>
        <p:sp>
          <p:nvSpPr>
            <p:cNvPr id="32777" name="Rectangle 12"/>
            <p:cNvSpPr>
              <a:spLocks noChangeArrowheads="1"/>
            </p:cNvSpPr>
            <p:nvPr/>
          </p:nvSpPr>
          <p:spPr bwMode="auto">
            <a:xfrm>
              <a:off x="388" y="1582"/>
              <a:ext cx="1003" cy="18"/>
            </a:xfrm>
            <a:prstGeom prst="rect">
              <a:avLst/>
            </a:prstGeom>
            <a:solidFill>
              <a:srgbClr val="000000"/>
            </a:solidFill>
            <a:ln w="9525">
              <a:noFill/>
              <a:miter lim="800000"/>
              <a:headEnd/>
              <a:tailEnd/>
            </a:ln>
          </p:spPr>
          <p:txBody>
            <a:bodyPr/>
            <a:lstStyle/>
            <a:p>
              <a:endParaRPr lang="en-US"/>
            </a:p>
          </p:txBody>
        </p:sp>
      </p:grpSp>
      <p:sp>
        <p:nvSpPr>
          <p:cNvPr id="32772" name="Text Box 25"/>
          <p:cNvSpPr txBox="1">
            <a:spLocks noChangeArrowheads="1"/>
          </p:cNvSpPr>
          <p:nvPr/>
        </p:nvSpPr>
        <p:spPr bwMode="auto">
          <a:xfrm>
            <a:off x="228600" y="6172200"/>
            <a:ext cx="8915400" cy="519113"/>
          </a:xfrm>
          <a:prstGeom prst="rect">
            <a:avLst/>
          </a:prstGeom>
          <a:noFill/>
          <a:ln w="9525">
            <a:noFill/>
            <a:miter lim="800000"/>
            <a:headEnd/>
            <a:tailEnd/>
          </a:ln>
        </p:spPr>
        <p:txBody>
          <a:bodyPr>
            <a:spAutoFit/>
          </a:bodyPr>
          <a:lstStyle/>
          <a:p>
            <a:r>
              <a:rPr lang="en-US" sz="1000">
                <a:latin typeface="Calibri" pitchFamily="34" charset="0"/>
              </a:rPr>
              <a:t>Note:	6)  Burrell, G., &amp; Kao,M.K. </a:t>
            </a:r>
            <a:r>
              <a:rPr lang="en-US">
                <a:latin typeface="Calibri" pitchFamily="34" charset="0"/>
              </a:rPr>
              <a:t>(2009)</a:t>
            </a:r>
            <a:r>
              <a:rPr lang="en-US" sz="1000">
                <a:latin typeface="Calibri" pitchFamily="34" charset="0"/>
              </a:rPr>
              <a:t> Garmin. Retrieved November 19, from Garmin web site: </a:t>
            </a:r>
          </a:p>
          <a:p>
            <a:r>
              <a:rPr lang="en-US" sz="1000">
                <a:latin typeface="Calibri" pitchFamily="34" charset="0"/>
              </a:rPr>
              <a:t>                                      https://buy.garmin.com/shop/shop.do?cID=134&amp;pID=33921</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rtlCol="0">
            <a:normAutofit fontScale="90000"/>
          </a:bodyPr>
          <a:lstStyle/>
          <a:p>
            <a:pPr eaLnBrk="1" fontAlgn="auto" hangingPunct="1">
              <a:spcAft>
                <a:spcPts val="0"/>
              </a:spcAft>
              <a:defRPr/>
            </a:pPr>
            <a:r>
              <a:rPr lang="en-US" b="1" dirty="0" smtClean="0">
                <a:ln>
                  <a:solidFill>
                    <a:schemeClr val="tx1"/>
                  </a:solidFill>
                </a:ln>
                <a:solidFill>
                  <a:srgbClr val="C00000"/>
                </a:solidFill>
                <a:latin typeface="Engravers MT" pitchFamily="18" charset="0"/>
              </a:rPr>
              <a:t>Sales forecast 1</a:t>
            </a:r>
            <a:r>
              <a:rPr lang="en-US" b="1" baseline="30000" dirty="0" smtClean="0">
                <a:ln>
                  <a:solidFill>
                    <a:schemeClr val="tx1"/>
                  </a:solidFill>
                </a:ln>
                <a:solidFill>
                  <a:srgbClr val="C00000"/>
                </a:solidFill>
                <a:latin typeface="Engravers MT" pitchFamily="18" charset="0"/>
              </a:rPr>
              <a:t>st</a:t>
            </a:r>
            <a:r>
              <a:rPr lang="en-US" b="1" dirty="0" smtClean="0">
                <a:ln>
                  <a:solidFill>
                    <a:schemeClr val="tx1"/>
                  </a:solidFill>
                </a:ln>
                <a:solidFill>
                  <a:srgbClr val="C00000"/>
                </a:solidFill>
                <a:latin typeface="Engravers MT" pitchFamily="18" charset="0"/>
              </a:rPr>
              <a:t> year</a:t>
            </a:r>
            <a:endParaRPr lang="en-US" dirty="0"/>
          </a:p>
        </p:txBody>
      </p:sp>
      <p:pic>
        <p:nvPicPr>
          <p:cNvPr id="33794" name="Picture 4"/>
          <p:cNvPicPr>
            <a:picLocks noGrp="1" noChangeAspect="1" noChangeArrowheads="1"/>
          </p:cNvPicPr>
          <p:nvPr>
            <p:ph idx="1"/>
          </p:nvPr>
        </p:nvPicPr>
        <p:blipFill>
          <a:blip r:embed="rId2"/>
          <a:srcRect/>
          <a:stretch>
            <a:fillRect/>
          </a:stretch>
        </p:blipFill>
        <p:spPr>
          <a:xfrm>
            <a:off x="0" y="838200"/>
            <a:ext cx="9144000" cy="6019800"/>
          </a:xfrm>
          <a:gradFill rotWithShape="1">
            <a:gsLst>
              <a:gs pos="0">
                <a:schemeClr val="accent1">
                  <a:gamma/>
                  <a:shade val="46275"/>
                  <a:invGamma/>
                </a:schemeClr>
              </a:gs>
              <a:gs pos="50000">
                <a:schemeClr val="accent1"/>
              </a:gs>
              <a:gs pos="100000">
                <a:schemeClr val="accent1">
                  <a:gamma/>
                  <a:shade val="46275"/>
                  <a:invGamma/>
                </a:schemeClr>
              </a:gs>
            </a:gsLst>
            <a:lin ang="5400000" scaled="1"/>
          </a:grad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endParaRPr lang="en-US" smtClean="0"/>
          </a:p>
        </p:txBody>
      </p:sp>
      <p:sp>
        <p:nvSpPr>
          <p:cNvPr id="15362" name="Content Placeholder 2"/>
          <p:cNvSpPr>
            <a:spLocks noGrp="1"/>
          </p:cNvSpPr>
          <p:nvPr>
            <p:ph idx="1"/>
          </p:nvPr>
        </p:nvSpPr>
        <p:spPr/>
        <p:txBody>
          <a:bodyPr/>
          <a:lstStyle/>
          <a:p>
            <a:endParaRPr lang="en-US" smtClean="0"/>
          </a:p>
        </p:txBody>
      </p:sp>
      <p:pic>
        <p:nvPicPr>
          <p:cNvPr id="15363" name="Picture 3" descr="C:\Documents and Settings\Wais\Local Settings\Temporary Internet Files\Content.IE5\XY801B3D\MPj04423540000[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800"/>
            <a:ext cx="9144000" cy="1417638"/>
          </a:xfrm>
        </p:spPr>
        <p:txBody>
          <a:bodyPr rtlCol="0">
            <a:normAutofit fontScale="90000"/>
          </a:bodyPr>
          <a:lstStyle/>
          <a:p>
            <a:pPr eaLnBrk="1" fontAlgn="auto" hangingPunct="1">
              <a:spcAft>
                <a:spcPts val="0"/>
              </a:spcAft>
              <a:defRPr/>
            </a:pPr>
            <a:r>
              <a:rPr lang="en-US" sz="4000" b="1" dirty="0" smtClean="0">
                <a:ln>
                  <a:solidFill>
                    <a:schemeClr val="tx1"/>
                  </a:solidFill>
                </a:ln>
                <a:solidFill>
                  <a:srgbClr val="C00000"/>
                </a:solidFill>
                <a:latin typeface="Engravers MT" pitchFamily="18" charset="0"/>
              </a:rPr>
              <a:t>Start-up Requirements</a:t>
            </a:r>
            <a:r>
              <a:rPr lang="en-US" dirty="0" smtClean="0"/>
              <a:t/>
            </a:r>
            <a:br>
              <a:rPr lang="en-US" dirty="0" smtClean="0"/>
            </a:br>
            <a:r>
              <a:rPr lang="en-US" dirty="0" smtClean="0"/>
              <a:t> </a:t>
            </a:r>
            <a:endParaRPr lang="en-US" dirty="0"/>
          </a:p>
        </p:txBody>
      </p:sp>
      <p:sp>
        <p:nvSpPr>
          <p:cNvPr id="34818" name="Content Placeholder 2"/>
          <p:cNvSpPr>
            <a:spLocks noGrp="1"/>
          </p:cNvSpPr>
          <p:nvPr>
            <p:ph idx="1"/>
          </p:nvPr>
        </p:nvSpPr>
        <p:spPr/>
        <p:txBody>
          <a:bodyPr/>
          <a:lstStyle/>
          <a:p>
            <a:pPr eaLnBrk="1" hangingPunct="1"/>
            <a:endParaRPr lang="en-US" smtClean="0"/>
          </a:p>
          <a:p>
            <a:pPr eaLnBrk="1" hangingPunct="1"/>
            <a:endParaRPr lang="en-US" smtClean="0"/>
          </a:p>
        </p:txBody>
      </p:sp>
      <p:pic>
        <p:nvPicPr>
          <p:cNvPr id="34819" name="Picture 89"/>
          <p:cNvPicPr>
            <a:picLocks noChangeAspect="1" noChangeArrowheads="1"/>
          </p:cNvPicPr>
          <p:nvPr/>
        </p:nvPicPr>
        <p:blipFill>
          <a:blip r:embed="rId2"/>
          <a:srcRect/>
          <a:stretch>
            <a:fillRect/>
          </a:stretch>
        </p:blipFill>
        <p:spPr bwMode="auto">
          <a:xfrm>
            <a:off x="685800" y="1066800"/>
            <a:ext cx="9144000" cy="2743200"/>
          </a:xfrm>
          <a:prstGeom prst="rect">
            <a:avLst/>
          </a:prstGeom>
          <a:noFill/>
          <a:ln w="9525">
            <a:noFill/>
            <a:miter lim="800000"/>
            <a:headEnd/>
            <a:tailEnd/>
          </a:ln>
        </p:spPr>
      </p:pic>
      <p:pic>
        <p:nvPicPr>
          <p:cNvPr id="34820" name="Picture 90"/>
          <p:cNvPicPr>
            <a:picLocks noChangeAspect="1" noChangeArrowheads="1"/>
          </p:cNvPicPr>
          <p:nvPr/>
        </p:nvPicPr>
        <p:blipFill>
          <a:blip r:embed="rId3"/>
          <a:srcRect/>
          <a:stretch>
            <a:fillRect/>
          </a:stretch>
        </p:blipFill>
        <p:spPr bwMode="auto">
          <a:xfrm>
            <a:off x="685800" y="4114800"/>
            <a:ext cx="75438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0" y="-228600"/>
            <a:ext cx="9144000" cy="1143000"/>
          </a:xfrm>
        </p:spPr>
        <p:txBody>
          <a:bodyPr/>
          <a:lstStyle/>
          <a:p>
            <a:pPr eaLnBrk="1" hangingPunct="1">
              <a:defRPr/>
            </a:pPr>
            <a:r>
              <a:rPr lang="en-US" sz="3800" b="1" dirty="0" smtClean="0">
                <a:ln>
                  <a:solidFill>
                    <a:schemeClr val="tx1"/>
                  </a:solidFill>
                </a:ln>
                <a:solidFill>
                  <a:srgbClr val="C00000"/>
                </a:solidFill>
                <a:latin typeface="Engravers MT" pitchFamily="18" charset="0"/>
              </a:rPr>
              <a:t>Limitations of product</a:t>
            </a:r>
            <a:endParaRPr lang="en-US" sz="3800" dirty="0" smtClean="0"/>
          </a:p>
        </p:txBody>
      </p:sp>
      <p:sp>
        <p:nvSpPr>
          <p:cNvPr id="3" name="Content Placeholder 2"/>
          <p:cNvSpPr>
            <a:spLocks noGrp="1"/>
          </p:cNvSpPr>
          <p:nvPr>
            <p:ph idx="1"/>
          </p:nvPr>
        </p:nvSpPr>
        <p:spPr>
          <a:xfrm>
            <a:off x="228600" y="1066800"/>
            <a:ext cx="8763000" cy="5791200"/>
          </a:xfrm>
        </p:spPr>
        <p:txBody>
          <a:bodyPr rtlCol="0">
            <a:normAutofit fontScale="47500" lnSpcReduction="20000"/>
          </a:bodyPr>
          <a:lstStyle/>
          <a:p>
            <a:pPr eaLnBrk="1" fontAlgn="auto" hangingPunct="1">
              <a:spcAft>
                <a:spcPts val="0"/>
              </a:spcAft>
              <a:buFont typeface="Arial" pitchFamily="34" charset="0"/>
              <a:buChar char="•"/>
              <a:defRPr/>
            </a:pPr>
            <a:r>
              <a:rPr lang="en-US" sz="5800" dirty="0"/>
              <a:t>Losing touch with the outside </a:t>
            </a:r>
            <a:r>
              <a:rPr lang="en-US" sz="5800" dirty="0" smtClean="0"/>
              <a:t>world</a:t>
            </a:r>
          </a:p>
          <a:p>
            <a:pPr lvl="1" eaLnBrk="1" fontAlgn="auto" hangingPunct="1">
              <a:spcAft>
                <a:spcPts val="0"/>
              </a:spcAft>
              <a:buFont typeface="Wingdings" pitchFamily="2" charset="2"/>
              <a:buChar char="Ø"/>
              <a:defRPr/>
            </a:pPr>
            <a:r>
              <a:rPr lang="en-US" sz="5500" b="1" dirty="0" smtClean="0">
                <a:solidFill>
                  <a:schemeClr val="bg1"/>
                </a:solidFill>
              </a:rPr>
              <a:t>Promote </a:t>
            </a:r>
            <a:r>
              <a:rPr lang="en-US" sz="5500" b="1" dirty="0">
                <a:solidFill>
                  <a:schemeClr val="bg1"/>
                </a:solidFill>
              </a:rPr>
              <a:t>sharing of information learned from VF with </a:t>
            </a:r>
            <a:r>
              <a:rPr lang="en-US" sz="5500" b="1" dirty="0" smtClean="0">
                <a:solidFill>
                  <a:schemeClr val="bg1"/>
                </a:solidFill>
              </a:rPr>
              <a:t>others</a:t>
            </a:r>
            <a:endParaRPr lang="en-US" sz="5500" b="1" dirty="0" smtClean="0"/>
          </a:p>
          <a:p>
            <a:pPr lvl="1" eaLnBrk="1" fontAlgn="auto" hangingPunct="1">
              <a:spcAft>
                <a:spcPts val="0"/>
              </a:spcAft>
              <a:buFont typeface="Arial" charset="0"/>
              <a:buNone/>
              <a:defRPr/>
            </a:pPr>
            <a:endParaRPr lang="en-US" sz="4600" b="1" dirty="0">
              <a:solidFill>
                <a:schemeClr val="tx2">
                  <a:lumMod val="10000"/>
                </a:schemeClr>
              </a:solidFill>
            </a:endParaRPr>
          </a:p>
          <a:p>
            <a:pPr eaLnBrk="1" fontAlgn="auto" hangingPunct="1">
              <a:spcAft>
                <a:spcPts val="0"/>
              </a:spcAft>
              <a:buFont typeface="Arial" pitchFamily="34" charset="0"/>
              <a:buChar char="•"/>
              <a:defRPr/>
            </a:pPr>
            <a:r>
              <a:rPr lang="en-US" sz="5800" dirty="0"/>
              <a:t>Older customers feel intimidated by the </a:t>
            </a:r>
            <a:r>
              <a:rPr lang="en-US" sz="5800" dirty="0" smtClean="0"/>
              <a:t>technology</a:t>
            </a:r>
          </a:p>
          <a:p>
            <a:pPr lvl="1" eaLnBrk="1" fontAlgn="auto" hangingPunct="1">
              <a:spcAft>
                <a:spcPts val="0"/>
              </a:spcAft>
              <a:buFont typeface="Wingdings" pitchFamily="2" charset="2"/>
              <a:buChar char="Ø"/>
              <a:defRPr/>
            </a:pPr>
            <a:r>
              <a:rPr lang="en-US" sz="5400" b="1" dirty="0" smtClean="0">
                <a:solidFill>
                  <a:schemeClr val="tx2">
                    <a:lumMod val="10000"/>
                  </a:schemeClr>
                </a:solidFill>
              </a:rPr>
              <a:t>Include </a:t>
            </a:r>
            <a:r>
              <a:rPr lang="en-US" sz="5400" b="1" dirty="0">
                <a:solidFill>
                  <a:schemeClr val="tx2">
                    <a:lumMod val="10000"/>
                  </a:schemeClr>
                </a:solidFill>
              </a:rPr>
              <a:t>easier to use programs. (aimed at seniors or less tech </a:t>
            </a:r>
            <a:r>
              <a:rPr lang="en-US" sz="5400" b="1" dirty="0" smtClean="0">
                <a:solidFill>
                  <a:schemeClr val="tx2">
                    <a:lumMod val="10000"/>
                  </a:schemeClr>
                </a:solidFill>
              </a:rPr>
              <a:t>savvy)</a:t>
            </a:r>
          </a:p>
          <a:p>
            <a:pPr lvl="1" eaLnBrk="1" fontAlgn="auto" hangingPunct="1">
              <a:spcAft>
                <a:spcPts val="0"/>
              </a:spcAft>
              <a:buFont typeface="Arial" charset="0"/>
              <a:buNone/>
              <a:defRPr/>
            </a:pPr>
            <a:endParaRPr lang="en-US" sz="5400" b="1" dirty="0">
              <a:solidFill>
                <a:schemeClr val="tx2">
                  <a:lumMod val="10000"/>
                </a:schemeClr>
              </a:solidFill>
            </a:endParaRPr>
          </a:p>
          <a:p>
            <a:pPr eaLnBrk="1" fontAlgn="auto" hangingPunct="1">
              <a:spcAft>
                <a:spcPts val="0"/>
              </a:spcAft>
              <a:buFont typeface="Arial" pitchFamily="34" charset="0"/>
              <a:buChar char="•"/>
              <a:defRPr/>
            </a:pPr>
            <a:r>
              <a:rPr lang="en-US" sz="5800" dirty="0"/>
              <a:t>Cultural </a:t>
            </a:r>
            <a:r>
              <a:rPr lang="en-US" sz="5800" dirty="0" smtClean="0"/>
              <a:t>Limitations</a:t>
            </a:r>
          </a:p>
          <a:p>
            <a:pPr lvl="1" eaLnBrk="1" fontAlgn="auto" hangingPunct="1">
              <a:spcAft>
                <a:spcPts val="0"/>
              </a:spcAft>
              <a:buFont typeface="Wingdings" pitchFamily="2" charset="2"/>
              <a:buChar char="Ø"/>
              <a:defRPr/>
            </a:pPr>
            <a:r>
              <a:rPr lang="en-US" sz="5400" b="1" dirty="0" smtClean="0">
                <a:solidFill>
                  <a:schemeClr val="tx2">
                    <a:lumMod val="10000"/>
                  </a:schemeClr>
                </a:solidFill>
              </a:rPr>
              <a:t>VF features a </a:t>
            </a:r>
            <a:r>
              <a:rPr lang="en-US" sz="5400" b="1" dirty="0">
                <a:solidFill>
                  <a:schemeClr val="tx2">
                    <a:lumMod val="10000"/>
                  </a:schemeClr>
                </a:solidFill>
              </a:rPr>
              <a:t>translation program so it can be used </a:t>
            </a:r>
            <a:r>
              <a:rPr lang="en-US" sz="5400" b="1" dirty="0" smtClean="0">
                <a:solidFill>
                  <a:schemeClr val="tx2">
                    <a:lumMod val="10000"/>
                  </a:schemeClr>
                </a:solidFill>
              </a:rPr>
              <a:t>in all languages</a:t>
            </a:r>
          </a:p>
          <a:p>
            <a:pPr lvl="1" eaLnBrk="1" fontAlgn="auto" hangingPunct="1">
              <a:spcAft>
                <a:spcPts val="0"/>
              </a:spcAft>
              <a:buFont typeface="Arial" charset="0"/>
              <a:buNone/>
              <a:defRPr/>
            </a:pPr>
            <a:endParaRPr lang="en-US" sz="5400" b="1" dirty="0">
              <a:solidFill>
                <a:schemeClr val="tx2">
                  <a:lumMod val="10000"/>
                </a:schemeClr>
              </a:solidFill>
            </a:endParaRPr>
          </a:p>
          <a:p>
            <a:pPr eaLnBrk="1" fontAlgn="auto" hangingPunct="1">
              <a:spcAft>
                <a:spcPts val="0"/>
              </a:spcAft>
              <a:buFont typeface="Arial" pitchFamily="34" charset="0"/>
              <a:buChar char="•"/>
              <a:defRPr/>
            </a:pPr>
            <a:r>
              <a:rPr lang="en-US" sz="5800" dirty="0"/>
              <a:t>Economic </a:t>
            </a:r>
            <a:r>
              <a:rPr lang="en-US" sz="5800" dirty="0" smtClean="0"/>
              <a:t>Limitations</a:t>
            </a:r>
            <a:endParaRPr lang="en-US" sz="5800" b="1" dirty="0" smtClean="0">
              <a:solidFill>
                <a:schemeClr val="tx2">
                  <a:lumMod val="10000"/>
                </a:schemeClr>
              </a:solidFill>
            </a:endParaRPr>
          </a:p>
          <a:p>
            <a:pPr lvl="1" eaLnBrk="1" fontAlgn="auto" hangingPunct="1">
              <a:spcAft>
                <a:spcPts val="0"/>
              </a:spcAft>
              <a:buFont typeface="Wingdings" pitchFamily="2" charset="2"/>
              <a:buChar char="Ø"/>
              <a:defRPr/>
            </a:pPr>
            <a:r>
              <a:rPr lang="en-US" sz="5400" b="1" dirty="0" smtClean="0">
                <a:solidFill>
                  <a:schemeClr val="tx2">
                    <a:lumMod val="10000"/>
                  </a:schemeClr>
                </a:solidFill>
              </a:rPr>
              <a:t>VF </a:t>
            </a:r>
            <a:r>
              <a:rPr lang="en-US" sz="5400" b="1" dirty="0">
                <a:solidFill>
                  <a:schemeClr val="tx2">
                    <a:lumMod val="10000"/>
                  </a:schemeClr>
                </a:solidFill>
              </a:rPr>
              <a:t>has been priced </a:t>
            </a:r>
            <a:r>
              <a:rPr lang="en-US" sz="5400" b="1" dirty="0" smtClean="0">
                <a:solidFill>
                  <a:schemeClr val="tx2">
                    <a:lumMod val="10000"/>
                  </a:schemeClr>
                </a:solidFill>
              </a:rPr>
              <a:t>comparab</a:t>
            </a:r>
            <a:r>
              <a:rPr lang="en-US" sz="5500" b="1" dirty="0" smtClean="0">
                <a:solidFill>
                  <a:schemeClr val="tx2">
                    <a:lumMod val="10000"/>
                  </a:schemeClr>
                </a:solidFill>
              </a:rPr>
              <a:t>ly </a:t>
            </a:r>
            <a:r>
              <a:rPr lang="en-US" sz="5500" b="1" dirty="0">
                <a:solidFill>
                  <a:schemeClr val="tx2">
                    <a:lumMod val="10000"/>
                  </a:schemeClr>
                </a:solidFill>
              </a:rPr>
              <a:t>to all others in its market.</a:t>
            </a:r>
          </a:p>
          <a:p>
            <a:pPr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0"/>
            <a:ext cx="8065721" cy="4708981"/>
          </a:xfrm>
          <a:prstGeom prst="rect">
            <a:avLst/>
          </a:prstGeom>
          <a:noFill/>
          <a:effectLst>
            <a:glow rad="228600">
              <a:schemeClr val="accent5">
                <a:satMod val="175000"/>
                <a:alpha val="40000"/>
              </a:schemeClr>
            </a:glow>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30000" b="1" spc="50" dirty="0">
                <a:ln w="11430"/>
                <a:gradFill>
                  <a:gsLst>
                    <a:gs pos="25000">
                      <a:schemeClr val="accent2">
                        <a:satMod val="155000"/>
                      </a:schemeClr>
                    </a:gs>
                    <a:gs pos="100000">
                      <a:schemeClr val="accent2">
                        <a:shade val="45000"/>
                        <a:satMod val="165000"/>
                      </a:schemeClr>
                    </a:gs>
                  </a:gsLst>
                  <a:lin ang="5400000"/>
                </a:gradFill>
                <a:effectLst>
                  <a:glow rad="228600">
                    <a:schemeClr val="accent5">
                      <a:satMod val="175000"/>
                      <a:alpha val="40000"/>
                    </a:schemeClr>
                  </a:glow>
                  <a:outerShdw blurRad="76200" dist="50800" dir="5400000" algn="tl" rotWithShape="0">
                    <a:srgbClr val="000000">
                      <a:alpha val="65000"/>
                    </a:srgbClr>
                  </a:outerShdw>
                </a:effectLst>
                <a:latin typeface="Engravers MT" pitchFamily="18" charset="0"/>
              </a:rPr>
              <a:t>V</a:t>
            </a:r>
          </a:p>
        </p:txBody>
      </p:sp>
      <p:sp>
        <p:nvSpPr>
          <p:cNvPr id="8" name="Rectangle 7"/>
          <p:cNvSpPr/>
          <p:nvPr/>
        </p:nvSpPr>
        <p:spPr>
          <a:xfrm>
            <a:off x="4267200" y="1828800"/>
            <a:ext cx="3360215" cy="9325630"/>
          </a:xfrm>
          <a:prstGeom prst="rect">
            <a:avLst/>
          </a:prstGeom>
          <a:noFill/>
          <a:effectLst>
            <a:glow rad="228600">
              <a:schemeClr val="accent5">
                <a:satMod val="175000"/>
                <a:alpha val="40000"/>
              </a:schemeClr>
            </a:glow>
          </a:effec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30000" b="1" spc="50" dirty="0">
                <a:ln w="11430"/>
                <a:gradFill>
                  <a:gsLst>
                    <a:gs pos="25000">
                      <a:schemeClr val="accent2">
                        <a:satMod val="155000"/>
                      </a:schemeClr>
                    </a:gs>
                    <a:gs pos="100000">
                      <a:schemeClr val="accent2">
                        <a:shade val="45000"/>
                        <a:satMod val="165000"/>
                      </a:schemeClr>
                    </a:gs>
                  </a:gsLst>
                  <a:lin ang="5400000"/>
                </a:gradFill>
                <a:effectLst>
                  <a:glow rad="228600">
                    <a:schemeClr val="accent5">
                      <a:satMod val="175000"/>
                      <a:alpha val="40000"/>
                    </a:schemeClr>
                  </a:glow>
                  <a:outerShdw blurRad="76200" dist="50800" dir="5400000" algn="tl" rotWithShape="0">
                    <a:srgbClr val="000000">
                      <a:alpha val="65000"/>
                    </a:srgbClr>
                  </a:outerShdw>
                </a:effectLst>
                <a:latin typeface="Engravers MT" pitchFamily="18" charset="0"/>
              </a:rPr>
              <a:t>F</a:t>
            </a:r>
          </a:p>
          <a:p>
            <a:pPr algn="ctr">
              <a:defRPr/>
            </a:pPr>
            <a:endParaRPr lang="en-US" sz="30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81000" y="0"/>
            <a:ext cx="8229600" cy="990600"/>
          </a:xfrm>
        </p:spPr>
        <p:txBody>
          <a:bodyPr/>
          <a:lstStyle/>
          <a:p>
            <a:pPr eaLnBrk="1" hangingPunct="1">
              <a:defRPr/>
            </a:pPr>
            <a:r>
              <a:rPr lang="en-US" b="1" dirty="0" smtClean="0">
                <a:ln>
                  <a:solidFill>
                    <a:schemeClr val="tx1"/>
                  </a:solidFill>
                </a:ln>
                <a:solidFill>
                  <a:srgbClr val="C00000"/>
                </a:solidFill>
                <a:latin typeface="Engravers MT" pitchFamily="18" charset="0"/>
              </a:rPr>
              <a:t>References</a:t>
            </a:r>
            <a:endParaRPr lang="en-US" dirty="0" smtClean="0"/>
          </a:p>
        </p:txBody>
      </p:sp>
      <p:sp>
        <p:nvSpPr>
          <p:cNvPr id="37890" name="Content Placeholder 2"/>
          <p:cNvSpPr>
            <a:spLocks noGrp="1"/>
          </p:cNvSpPr>
          <p:nvPr>
            <p:ph idx="1"/>
          </p:nvPr>
        </p:nvSpPr>
        <p:spPr>
          <a:xfrm>
            <a:off x="228600" y="838200"/>
            <a:ext cx="8763000" cy="5791200"/>
          </a:xfrm>
        </p:spPr>
        <p:txBody>
          <a:bodyPr/>
          <a:lstStyle/>
          <a:p>
            <a:pPr>
              <a:buFont typeface="Arial" charset="0"/>
              <a:buNone/>
            </a:pPr>
            <a:r>
              <a:rPr lang="en-US" sz="1100" b="1" smtClean="0">
                <a:solidFill>
                  <a:schemeClr val="bg1"/>
                </a:solidFill>
              </a:rPr>
              <a:t>Biz Move (2009) 10 deadly small business mistakes. Retrieved from</a:t>
            </a:r>
            <a:r>
              <a:rPr lang="en-US" sz="1100" smtClean="0"/>
              <a:t> </a:t>
            </a:r>
            <a:r>
              <a:rPr lang="en-US" sz="1100" smtClean="0">
                <a:hlinkClick r:id="rId2"/>
              </a:rPr>
              <a:t>http://www.bizmove.com/MSBcd.shtml</a:t>
            </a:r>
            <a:r>
              <a:rPr lang="en-US" sz="1100" smtClean="0"/>
              <a:t> </a:t>
            </a: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r>
              <a:rPr lang="en-US" sz="1100" b="1" smtClean="0">
                <a:solidFill>
                  <a:schemeClr val="bg1"/>
                </a:solidFill>
              </a:rPr>
              <a:t>Buckner, Stephen. (2004). </a:t>
            </a:r>
            <a:r>
              <a:rPr lang="en-US" sz="1100" b="1" i="1" smtClean="0">
                <a:solidFill>
                  <a:schemeClr val="bg1"/>
                </a:solidFill>
              </a:rPr>
              <a:t>New York Has Longest Commute to Work in Nation,</a:t>
            </a:r>
          </a:p>
          <a:p>
            <a:pPr eaLnBrk="1" hangingPunct="1">
              <a:spcBef>
                <a:spcPct val="0"/>
              </a:spcBef>
              <a:buFont typeface="Arial" charset="0"/>
              <a:buNone/>
            </a:pPr>
            <a:endParaRPr lang="en-US" sz="1100" b="1" i="1" smtClean="0">
              <a:solidFill>
                <a:schemeClr val="bg1"/>
              </a:solidFill>
            </a:endParaRPr>
          </a:p>
          <a:p>
            <a:pPr eaLnBrk="1" hangingPunct="1">
              <a:spcBef>
                <a:spcPct val="0"/>
              </a:spcBef>
              <a:buFont typeface="Arial" charset="0"/>
              <a:buNone/>
            </a:pPr>
            <a:r>
              <a:rPr lang="en-US" sz="1100" b="1" i="1" smtClean="0">
                <a:solidFill>
                  <a:schemeClr val="bg1"/>
                </a:solidFill>
              </a:rPr>
              <a:t>	American Community Survey Finds. </a:t>
            </a:r>
            <a:r>
              <a:rPr lang="en-US" sz="1100" b="1" smtClean="0">
                <a:solidFill>
                  <a:schemeClr val="bg1"/>
                </a:solidFill>
              </a:rPr>
              <a:t>US Census Bureau News. Retrieved from </a:t>
            </a:r>
            <a:r>
              <a:rPr lang="en-US" sz="1100" b="1" smtClean="0">
                <a:solidFill>
                  <a:schemeClr val="bg1"/>
                </a:solidFill>
                <a:hlinkClick r:id="rId3"/>
              </a:rPr>
              <a:t>http://www.census.gov/Press-Release</a:t>
            </a:r>
            <a:endParaRPr lang="en-US" sz="1100" b="1" smtClean="0">
              <a:solidFill>
                <a:schemeClr val="bg1"/>
              </a:solidFill>
            </a:endParaRP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r>
              <a:rPr lang="en-US" sz="1100" b="1" smtClean="0">
                <a:solidFill>
                  <a:schemeClr val="bg1"/>
                </a:solidFill>
              </a:rPr>
              <a:t>Burrell, G., &amp; Kao,M.K. (2009) Garmin. Retrieved November 19, from Garmin web site: </a:t>
            </a: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r>
              <a:rPr lang="en-US" sz="1100" b="1" smtClean="0">
                <a:solidFill>
                  <a:schemeClr val="bg1"/>
                </a:solidFill>
              </a:rPr>
              <a:t>	</a:t>
            </a:r>
            <a:r>
              <a:rPr lang="en-US" sz="1200" b="1" smtClean="0">
                <a:solidFill>
                  <a:schemeClr val="bg1"/>
                </a:solidFill>
                <a:hlinkClick r:id="rId4"/>
              </a:rPr>
              <a:t>https://buy.garmin.com/shop/shop.do?cID=134&amp;pID=33921</a:t>
            </a:r>
            <a:endParaRPr lang="en-US" sz="1200" b="1" smtClean="0">
              <a:solidFill>
                <a:schemeClr val="bg1"/>
              </a:solidFill>
            </a:endParaRPr>
          </a:p>
          <a:p>
            <a:pPr eaLnBrk="1" hangingPunct="1">
              <a:spcBef>
                <a:spcPct val="0"/>
              </a:spcBef>
              <a:buFont typeface="Arial" charset="0"/>
              <a:buNone/>
            </a:pPr>
            <a:endParaRPr lang="en-US" sz="1200" b="1" smtClean="0">
              <a:solidFill>
                <a:schemeClr val="bg1"/>
              </a:solidFill>
            </a:endParaRPr>
          </a:p>
          <a:p>
            <a:pPr eaLnBrk="1" hangingPunct="1">
              <a:spcBef>
                <a:spcPct val="0"/>
              </a:spcBef>
              <a:buFont typeface="Arial" charset="0"/>
              <a:buNone/>
            </a:pPr>
            <a:r>
              <a:rPr lang="en-US" sz="1100" b="1" smtClean="0">
                <a:solidFill>
                  <a:schemeClr val="bg1"/>
                </a:solidFill>
              </a:rPr>
              <a:t>City Population. </a:t>
            </a:r>
            <a:r>
              <a:rPr lang="en-US" sz="1100" b="1" i="1" smtClean="0">
                <a:solidFill>
                  <a:schemeClr val="bg1"/>
                </a:solidFill>
              </a:rPr>
              <a:t>Metropolitan Areas and Agglomerations (Census Population).</a:t>
            </a:r>
            <a:r>
              <a:rPr lang="en-US" sz="1100" b="1" smtClean="0">
                <a:solidFill>
                  <a:schemeClr val="bg1"/>
                </a:solidFill>
              </a:rPr>
              <a:t> [Data file]. Retrieved from </a:t>
            </a: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r>
              <a:rPr lang="en-US" sz="1100" b="1" smtClean="0">
                <a:solidFill>
                  <a:schemeClr val="bg1"/>
                </a:solidFill>
              </a:rPr>
              <a:t>	</a:t>
            </a:r>
            <a:r>
              <a:rPr lang="en-US" sz="1100" b="1" smtClean="0">
                <a:solidFill>
                  <a:schemeClr val="bg1"/>
                </a:solidFill>
                <a:hlinkClick r:id="rId5"/>
              </a:rPr>
              <a:t>http://www.citypopulation.de/Canada-MetroEst.html</a:t>
            </a:r>
            <a:endParaRPr lang="en-US" sz="1100" b="1" smtClean="0">
              <a:solidFill>
                <a:schemeClr val="bg1"/>
              </a:solidFill>
            </a:endParaRPr>
          </a:p>
          <a:p>
            <a:pPr eaLnBrk="1" hangingPunct="1">
              <a:spcBef>
                <a:spcPct val="0"/>
              </a:spcBef>
              <a:buFont typeface="Arial" charset="0"/>
              <a:buNone/>
            </a:pPr>
            <a:endParaRPr lang="en-US" sz="1100" b="1" smtClean="0">
              <a:solidFill>
                <a:schemeClr val="bg1"/>
              </a:solidFill>
            </a:endParaRPr>
          </a:p>
          <a:p>
            <a:pPr marL="342900" lvl="1" indent="0" eaLnBrk="1" hangingPunct="1">
              <a:spcBef>
                <a:spcPct val="0"/>
              </a:spcBef>
              <a:buFont typeface="Arial" charset="0"/>
              <a:buNone/>
            </a:pPr>
            <a:r>
              <a:rPr lang="en-US" sz="1100" b="1" smtClean="0">
                <a:solidFill>
                  <a:schemeClr val="bg1"/>
                </a:solidFill>
              </a:rPr>
              <a:t>Gaebler (2009). Small business financial controls. Retrieved from </a:t>
            </a:r>
            <a:r>
              <a:rPr lang="en-US" sz="1100" smtClean="0">
                <a:hlinkClick r:id="rId6"/>
              </a:rPr>
              <a:t>http://www.gaebler.com/Operating-Your-Startup-Business.htm</a:t>
            </a:r>
            <a:r>
              <a:rPr lang="en-US" sz="1100" smtClean="0"/>
              <a:t> </a:t>
            </a: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r>
              <a:rPr lang="en-US" sz="1100" b="1" smtClean="0">
                <a:solidFill>
                  <a:schemeClr val="bg1"/>
                </a:solidFill>
              </a:rPr>
              <a:t> Nations Online. </a:t>
            </a:r>
            <a:r>
              <a:rPr lang="en-US" sz="1100" b="1" i="1" smtClean="0">
                <a:solidFill>
                  <a:schemeClr val="bg1"/>
                </a:solidFill>
              </a:rPr>
              <a:t>The most populated cities in the United States.</a:t>
            </a:r>
            <a:r>
              <a:rPr lang="en-US" sz="1100" b="1" smtClean="0">
                <a:solidFill>
                  <a:schemeClr val="bg1"/>
                </a:solidFill>
              </a:rPr>
              <a:t> [Data file]. Retrieved from</a:t>
            </a: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r>
              <a:rPr lang="en-US" sz="1100" b="1" smtClean="0">
                <a:solidFill>
                  <a:schemeClr val="bg1"/>
                </a:solidFill>
              </a:rPr>
              <a:t>	</a:t>
            </a:r>
            <a:r>
              <a:rPr lang="en-US" sz="1100" b="1" smtClean="0">
                <a:solidFill>
                  <a:schemeClr val="bg1"/>
                </a:solidFill>
                <a:hlinkClick r:id="rId7"/>
              </a:rPr>
              <a:t>http://www.nationsonline.org/oneworld/most_pop_cities_usa.htm</a:t>
            </a:r>
            <a:endParaRPr lang="en-US" sz="1100" b="1" smtClean="0">
              <a:solidFill>
                <a:schemeClr val="bg1"/>
              </a:solidFill>
            </a:endParaRP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r>
              <a:rPr lang="en-US" sz="1100" b="1" smtClean="0">
                <a:solidFill>
                  <a:schemeClr val="bg1"/>
                </a:solidFill>
              </a:rPr>
              <a:t>Mio explore more (2009). GPS explained. Retrieved from </a:t>
            </a:r>
            <a:r>
              <a:rPr lang="en-US" sz="1100" smtClean="0">
                <a:hlinkClick r:id="rId8"/>
              </a:rPr>
              <a:t>http://eu.mio.com/en_gb/global-positioning-system_what-inside-sat-nav-device.htm</a:t>
            </a:r>
            <a:endParaRPr lang="en-US" sz="1100" smtClean="0"/>
          </a:p>
          <a:p>
            <a:pPr eaLnBrk="1" hangingPunct="1">
              <a:spcBef>
                <a:spcPct val="0"/>
              </a:spcBef>
              <a:buFont typeface="Arial" charset="0"/>
              <a:buNone/>
            </a:pPr>
            <a:endParaRPr lang="en-US" sz="1100" b="1" smtClean="0">
              <a:solidFill>
                <a:schemeClr val="bg1"/>
              </a:solidFill>
            </a:endParaRPr>
          </a:p>
          <a:p>
            <a:pPr>
              <a:spcBef>
                <a:spcPct val="0"/>
              </a:spcBef>
              <a:buFont typeface="Arial" charset="0"/>
              <a:buNone/>
            </a:pPr>
            <a:r>
              <a:rPr lang="en-US" sz="1100" b="1" smtClean="0">
                <a:solidFill>
                  <a:schemeClr val="bg1"/>
                </a:solidFill>
              </a:rPr>
              <a:t>Small business (2009) Operations Management: Creating a Blueprint for Your Start-Up. Retrieved from </a:t>
            </a:r>
            <a:r>
              <a:rPr lang="en-US" sz="1100" smtClean="0">
                <a:solidFill>
                  <a:schemeClr val="bg1"/>
                </a:solidFill>
                <a:hlinkClick r:id="rId9"/>
              </a:rPr>
              <a:t>www.smallbusinessbc.ca</a:t>
            </a:r>
            <a:endParaRPr lang="en-US" sz="1100" b="1" smtClean="0">
              <a:solidFill>
                <a:schemeClr val="bg1"/>
              </a:solidFill>
            </a:endParaRPr>
          </a:p>
          <a:p>
            <a:pPr eaLnBrk="1" hangingPunct="1">
              <a:spcBef>
                <a:spcPct val="0"/>
              </a:spcBef>
              <a:buFont typeface="Arial" charset="0"/>
              <a:buNone/>
            </a:pPr>
            <a:r>
              <a:rPr lang="en-US" sz="1100" b="1" smtClean="0">
                <a:solidFill>
                  <a:schemeClr val="bg1"/>
                </a:solidFill>
              </a:rPr>
              <a:t> </a:t>
            </a:r>
          </a:p>
          <a:p>
            <a:pPr eaLnBrk="1" hangingPunct="1">
              <a:spcBef>
                <a:spcPct val="0"/>
              </a:spcBef>
              <a:buFont typeface="Arial" charset="0"/>
              <a:buNone/>
            </a:pPr>
            <a:r>
              <a:rPr lang="en-US" sz="1100" b="1" smtClean="0">
                <a:solidFill>
                  <a:schemeClr val="bg1"/>
                </a:solidFill>
              </a:rPr>
              <a:t>Ottawa’s commute one of the longest in the country. (2008, April 3). </a:t>
            </a:r>
            <a:r>
              <a:rPr lang="en-US" sz="1100" b="1" i="1" smtClean="0">
                <a:solidFill>
                  <a:schemeClr val="bg1"/>
                </a:solidFill>
              </a:rPr>
              <a:t>The Ottawa Citizen.</a:t>
            </a:r>
            <a:r>
              <a:rPr lang="en-US" sz="1100" b="1" smtClean="0">
                <a:solidFill>
                  <a:schemeClr val="bg1"/>
                </a:solidFill>
              </a:rPr>
              <a:t>  Retrieved from </a:t>
            </a:r>
          </a:p>
          <a:p>
            <a:pPr eaLnBrk="1" hangingPunct="1">
              <a:spcBef>
                <a:spcPct val="0"/>
              </a:spcBef>
              <a:buFont typeface="Arial" charset="0"/>
              <a:buNone/>
            </a:pPr>
            <a:r>
              <a:rPr lang="en-US" sz="1100" b="1" smtClean="0">
                <a:solidFill>
                  <a:schemeClr val="bg1"/>
                </a:solidFill>
              </a:rPr>
              <a:t>	</a:t>
            </a:r>
            <a:r>
              <a:rPr lang="en-US" sz="1100" b="1" smtClean="0">
                <a:solidFill>
                  <a:schemeClr val="bg1"/>
                </a:solidFill>
                <a:hlinkClick r:id="rId10"/>
              </a:rPr>
              <a:t>http://www.canada.com/ottawacitizen</a:t>
            </a:r>
            <a:endParaRPr lang="en-US" sz="1100" b="1" smtClean="0">
              <a:solidFill>
                <a:schemeClr val="bg1"/>
              </a:solidFill>
            </a:endParaRPr>
          </a:p>
          <a:p>
            <a:pPr eaLnBrk="1" hangingPunct="1">
              <a:spcBef>
                <a:spcPct val="0"/>
              </a:spcBef>
              <a:buFont typeface="Arial" charset="0"/>
              <a:buNone/>
            </a:pPr>
            <a:endParaRPr lang="en-US" sz="1100" b="1" smtClean="0">
              <a:solidFill>
                <a:schemeClr val="bg1"/>
              </a:solidFill>
            </a:endParaRPr>
          </a:p>
          <a:p>
            <a:pPr eaLnBrk="1" hangingPunct="1">
              <a:spcBef>
                <a:spcPct val="0"/>
              </a:spcBef>
              <a:buFont typeface="Arial" charset="0"/>
              <a:buNone/>
            </a:pPr>
            <a:r>
              <a:rPr lang="en-US" sz="1200" b="1" smtClean="0">
                <a:solidFill>
                  <a:schemeClr val="bg1"/>
                </a:solidFill>
              </a:rPr>
              <a:t>U.S. Securities and Exchange Commissions. (2009, Feb. 25). Filings &amp; Forms. Garmin LTD. 10K-Annual Report. Retrieved November</a:t>
            </a:r>
          </a:p>
          <a:p>
            <a:pPr eaLnBrk="1" hangingPunct="1">
              <a:spcBef>
                <a:spcPct val="0"/>
              </a:spcBef>
              <a:buFont typeface="Arial" charset="0"/>
              <a:buNone/>
            </a:pPr>
            <a:endParaRPr lang="en-US" sz="1200" b="1" smtClean="0">
              <a:solidFill>
                <a:schemeClr val="bg1"/>
              </a:solidFill>
            </a:endParaRPr>
          </a:p>
          <a:p>
            <a:pPr eaLnBrk="1" hangingPunct="1">
              <a:spcBef>
                <a:spcPct val="0"/>
              </a:spcBef>
              <a:buFont typeface="Arial" charset="0"/>
              <a:buNone/>
            </a:pPr>
            <a:r>
              <a:rPr lang="en-US" sz="1200" b="1" smtClean="0">
                <a:solidFill>
                  <a:schemeClr val="bg1"/>
                </a:solidFill>
              </a:rPr>
              <a:t>	 19, 2009 from </a:t>
            </a:r>
            <a:r>
              <a:rPr lang="en-US" sz="1200" b="1" smtClean="0">
                <a:solidFill>
                  <a:schemeClr val="bg1"/>
                </a:solidFill>
                <a:hlinkClick r:id="rId11"/>
              </a:rPr>
              <a:t>http://www.sec.gov/Archives/edgar/data/11</a:t>
            </a:r>
            <a:r>
              <a:rPr lang="en-US" sz="1200" smtClean="0">
                <a:hlinkClick r:id="rId11"/>
              </a:rPr>
              <a:t>21788/000114420409010751/v141	191_10k.htm</a:t>
            </a:r>
            <a:endParaRPr lang="en-US" sz="12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0"/>
            <a:ext cx="8065721" cy="4708981"/>
          </a:xfrm>
          <a:prstGeom prst="rect">
            <a:avLst/>
          </a:prstGeom>
          <a:noFill/>
          <a:effectLst>
            <a:glow rad="228600">
              <a:schemeClr val="accent5">
                <a:satMod val="175000"/>
                <a:alpha val="40000"/>
              </a:schemeClr>
            </a:glow>
          </a:effectLst>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30000" b="1" spc="50" dirty="0">
                <a:ln w="11430"/>
                <a:gradFill>
                  <a:gsLst>
                    <a:gs pos="25000">
                      <a:schemeClr val="accent2">
                        <a:satMod val="155000"/>
                      </a:schemeClr>
                    </a:gs>
                    <a:gs pos="100000">
                      <a:schemeClr val="accent2">
                        <a:shade val="45000"/>
                        <a:satMod val="165000"/>
                      </a:schemeClr>
                    </a:gs>
                  </a:gsLst>
                  <a:lin ang="5400000"/>
                </a:gradFill>
                <a:effectLst>
                  <a:glow rad="228600">
                    <a:schemeClr val="accent5">
                      <a:satMod val="175000"/>
                      <a:alpha val="40000"/>
                    </a:schemeClr>
                  </a:glow>
                  <a:outerShdw blurRad="76200" dist="50800" dir="5400000" algn="tl" rotWithShape="0">
                    <a:srgbClr val="000000">
                      <a:alpha val="65000"/>
                    </a:srgbClr>
                  </a:outerShdw>
                </a:effectLst>
                <a:latin typeface="Engravers MT" pitchFamily="18" charset="0"/>
              </a:rPr>
              <a:t>V</a:t>
            </a:r>
          </a:p>
        </p:txBody>
      </p:sp>
      <p:sp>
        <p:nvSpPr>
          <p:cNvPr id="8" name="Rectangle 7"/>
          <p:cNvSpPr/>
          <p:nvPr/>
        </p:nvSpPr>
        <p:spPr>
          <a:xfrm>
            <a:off x="4267200" y="1828800"/>
            <a:ext cx="3360215" cy="9325630"/>
          </a:xfrm>
          <a:prstGeom prst="rect">
            <a:avLst/>
          </a:prstGeom>
          <a:noFill/>
          <a:effectLst>
            <a:glow rad="228600">
              <a:schemeClr val="accent5">
                <a:satMod val="175000"/>
                <a:alpha val="40000"/>
              </a:schemeClr>
            </a:glow>
          </a:effectLst>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30000" b="1" spc="50" dirty="0">
                <a:ln w="11430"/>
                <a:gradFill>
                  <a:gsLst>
                    <a:gs pos="25000">
                      <a:schemeClr val="accent2">
                        <a:satMod val="155000"/>
                      </a:schemeClr>
                    </a:gs>
                    <a:gs pos="100000">
                      <a:schemeClr val="accent2">
                        <a:shade val="45000"/>
                        <a:satMod val="165000"/>
                      </a:schemeClr>
                    </a:gs>
                  </a:gsLst>
                  <a:lin ang="5400000"/>
                </a:gradFill>
                <a:effectLst>
                  <a:glow rad="228600">
                    <a:schemeClr val="accent5">
                      <a:satMod val="175000"/>
                      <a:alpha val="40000"/>
                    </a:schemeClr>
                  </a:glow>
                  <a:outerShdw blurRad="76200" dist="50800" dir="5400000" algn="tl" rotWithShape="0">
                    <a:srgbClr val="000000">
                      <a:alpha val="65000"/>
                    </a:srgbClr>
                  </a:outerShdw>
                </a:effectLst>
                <a:latin typeface="Engravers MT" pitchFamily="18" charset="0"/>
              </a:rPr>
              <a:t>F</a:t>
            </a:r>
          </a:p>
          <a:p>
            <a:pPr algn="ctr">
              <a:defRPr/>
            </a:pPr>
            <a:endParaRPr lang="en-US" sz="30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p:cNvSpPr>
          <p:nvPr>
            <p:ph type="title"/>
          </p:nvPr>
        </p:nvSpPr>
        <p:spPr/>
        <p:txBody>
          <a:bodyPr/>
          <a:lstStyle/>
          <a:p>
            <a:pPr>
              <a:defRPr/>
            </a:pPr>
            <a:r>
              <a:rPr lang="en-US" b="1" dirty="0" smtClean="0">
                <a:ln>
                  <a:solidFill>
                    <a:schemeClr val="tx1"/>
                  </a:solidFill>
                </a:ln>
                <a:solidFill>
                  <a:srgbClr val="C00000"/>
                </a:solidFill>
                <a:latin typeface="Engravers MT" pitchFamily="18" charset="0"/>
              </a:rPr>
              <a:t>MISSION STATEMENT</a:t>
            </a:r>
          </a:p>
        </p:txBody>
      </p:sp>
      <p:sp>
        <p:nvSpPr>
          <p:cNvPr id="17410" name="Rectangle 3"/>
          <p:cNvSpPr>
            <a:spLocks noGrp="1"/>
          </p:cNvSpPr>
          <p:nvPr>
            <p:ph type="body" idx="1"/>
          </p:nvPr>
        </p:nvSpPr>
        <p:spPr/>
        <p:txBody>
          <a:bodyPr/>
          <a:lstStyle/>
          <a:p>
            <a:pPr>
              <a:buFont typeface="Arial" charset="0"/>
              <a:buNone/>
            </a:pPr>
            <a:r>
              <a:rPr lang="en-US" smtClean="0"/>
              <a:t>	Providing technology to further enhance users interface with computers and software.   We continue to further our research to provide the ultimate best technology for all ages.  We constantly learn from our previous innovations and adapt to the rapidly changing technological environment in the global economy.</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pPr eaLnBrk="1" hangingPunct="1">
              <a:defRPr/>
            </a:pPr>
            <a:r>
              <a:rPr lang="en-US" b="1" dirty="0" smtClean="0">
                <a:ln>
                  <a:solidFill>
                    <a:schemeClr val="tx1"/>
                  </a:solidFill>
                </a:ln>
                <a:solidFill>
                  <a:srgbClr val="C00000"/>
                </a:solidFill>
                <a:latin typeface="Engravers MT" pitchFamily="18" charset="0"/>
              </a:rPr>
              <a:t>Virtual friend?</a:t>
            </a:r>
            <a:endParaRPr lang="en-US" dirty="0" smtClean="0">
              <a:solidFill>
                <a:srgbClr val="C00000"/>
              </a:solidFill>
            </a:endParaRPr>
          </a:p>
        </p:txBody>
      </p:sp>
      <p:sp>
        <p:nvSpPr>
          <p:cNvPr id="3" name="Content Placeholder 2"/>
          <p:cNvSpPr>
            <a:spLocks noGrp="1"/>
          </p:cNvSpPr>
          <p:nvPr>
            <p:ph idx="1"/>
          </p:nvPr>
        </p:nvSpPr>
        <p:spPr>
          <a:xfrm>
            <a:off x="457200" y="1676400"/>
            <a:ext cx="8229600" cy="4906963"/>
          </a:xfrm>
        </p:spPr>
        <p:txBody>
          <a:bodyPr rtlCol="0">
            <a:normAutofit fontScale="85000" lnSpcReduction="20000"/>
          </a:bodyPr>
          <a:lstStyle/>
          <a:p>
            <a:pPr eaLnBrk="1" fontAlgn="auto" hangingPunct="1">
              <a:spcAft>
                <a:spcPts val="0"/>
              </a:spcAft>
              <a:buFont typeface="Arial" pitchFamily="34" charset="0"/>
              <a:buChar char="•"/>
              <a:defRPr/>
            </a:pPr>
            <a:r>
              <a:rPr lang="en-US" sz="3300" dirty="0" smtClean="0"/>
              <a:t>Voice </a:t>
            </a:r>
            <a:r>
              <a:rPr lang="en-US" sz="3300" dirty="0"/>
              <a:t>activated GPS navigation </a:t>
            </a:r>
          </a:p>
          <a:p>
            <a:pPr eaLnBrk="1" fontAlgn="auto" hangingPunct="1">
              <a:spcAft>
                <a:spcPts val="0"/>
              </a:spcAft>
              <a:buFont typeface="Arial" pitchFamily="34" charset="0"/>
              <a:buChar char="•"/>
              <a:defRPr/>
            </a:pPr>
            <a:r>
              <a:rPr lang="en-US" sz="3300" dirty="0"/>
              <a:t>Organizer and </a:t>
            </a:r>
            <a:r>
              <a:rPr lang="en-US" sz="3300" dirty="0" smtClean="0"/>
              <a:t>planner</a:t>
            </a:r>
            <a:endParaRPr lang="en-US" sz="3300" dirty="0"/>
          </a:p>
          <a:p>
            <a:pPr eaLnBrk="1" fontAlgn="auto" hangingPunct="1">
              <a:spcAft>
                <a:spcPts val="0"/>
              </a:spcAft>
              <a:buFont typeface="Arial" pitchFamily="34" charset="0"/>
              <a:buChar char="•"/>
              <a:defRPr/>
            </a:pPr>
            <a:r>
              <a:rPr lang="en-US" sz="3300" dirty="0" smtClean="0"/>
              <a:t>Applications </a:t>
            </a:r>
            <a:r>
              <a:rPr lang="en-US" sz="3300" dirty="0"/>
              <a:t>can be downloaded for a small </a:t>
            </a:r>
            <a:r>
              <a:rPr lang="en-US" sz="3300" dirty="0" smtClean="0"/>
              <a:t>fee</a:t>
            </a:r>
            <a:endParaRPr lang="en-US" sz="3300" dirty="0"/>
          </a:p>
          <a:p>
            <a:pPr eaLnBrk="1" fontAlgn="auto" hangingPunct="1">
              <a:spcAft>
                <a:spcPts val="0"/>
              </a:spcAft>
              <a:buFont typeface="Arial" pitchFamily="34" charset="0"/>
              <a:buChar char="•"/>
              <a:defRPr/>
            </a:pPr>
            <a:r>
              <a:rPr lang="en-US" sz="3300" dirty="0"/>
              <a:t>Language tutor that </a:t>
            </a:r>
            <a:r>
              <a:rPr lang="en-US" sz="3300" dirty="0" smtClean="0"/>
              <a:t>teaches</a:t>
            </a:r>
          </a:p>
          <a:p>
            <a:pPr lvl="1" eaLnBrk="1" fontAlgn="auto" hangingPunct="1">
              <a:spcAft>
                <a:spcPts val="0"/>
              </a:spcAft>
              <a:buFont typeface="Arial" pitchFamily="34" charset="0"/>
              <a:buChar char="•"/>
              <a:defRPr/>
            </a:pPr>
            <a:r>
              <a:rPr lang="en-US" sz="2900" dirty="0" smtClean="0"/>
              <a:t>gives </a:t>
            </a:r>
            <a:r>
              <a:rPr lang="en-US" sz="2900" dirty="0"/>
              <a:t>feedback in 52 different languages</a:t>
            </a:r>
          </a:p>
          <a:p>
            <a:pPr eaLnBrk="1" fontAlgn="auto" hangingPunct="1">
              <a:spcAft>
                <a:spcPts val="0"/>
              </a:spcAft>
              <a:buFont typeface="Arial" pitchFamily="34" charset="0"/>
              <a:buChar char="•"/>
              <a:defRPr/>
            </a:pPr>
            <a:r>
              <a:rPr lang="en-US" sz="3300" dirty="0"/>
              <a:t>Companion Artificial Intelligence (AI</a:t>
            </a:r>
            <a:r>
              <a:rPr lang="en-US" sz="3300" dirty="0" smtClean="0"/>
              <a:t>)</a:t>
            </a:r>
            <a:endParaRPr lang="en-US" sz="3300" dirty="0"/>
          </a:p>
          <a:p>
            <a:pPr eaLnBrk="1" fontAlgn="auto" hangingPunct="1">
              <a:spcAft>
                <a:spcPts val="0"/>
              </a:spcAft>
              <a:buFont typeface="Arial" pitchFamily="34" charset="0"/>
              <a:buChar char="•"/>
              <a:defRPr/>
            </a:pPr>
            <a:r>
              <a:rPr lang="en-US" sz="3300" dirty="0"/>
              <a:t>Voice activated Internet search engine with WIFI</a:t>
            </a:r>
          </a:p>
          <a:p>
            <a:pPr eaLnBrk="1" fontAlgn="auto" hangingPunct="1">
              <a:spcAft>
                <a:spcPts val="0"/>
              </a:spcAft>
              <a:buFont typeface="Arial" pitchFamily="34" charset="0"/>
              <a:buChar char="•"/>
              <a:defRPr/>
            </a:pPr>
            <a:r>
              <a:rPr lang="en-US" sz="3300" dirty="0" smtClean="0"/>
              <a:t>Thousands of games </a:t>
            </a:r>
            <a:r>
              <a:rPr lang="en-US" sz="3300" dirty="0"/>
              <a:t>for educational and entertainment purposes</a:t>
            </a:r>
          </a:p>
          <a:p>
            <a:pPr eaLnBrk="1" fontAlgn="auto" hangingPunct="1">
              <a:spcAft>
                <a:spcPts val="0"/>
              </a:spcAft>
              <a:buFont typeface="Arial" pitchFamily="34" charset="0"/>
              <a:buChar char="•"/>
              <a:defRPr/>
            </a:pPr>
            <a:r>
              <a:rPr lang="en-US" sz="3300" dirty="0"/>
              <a:t>Weather forecasting </a:t>
            </a:r>
          </a:p>
          <a:p>
            <a:pPr eaLnBrk="1" fontAlgn="auto" hangingPunct="1">
              <a:spcAft>
                <a:spcPts val="0"/>
              </a:spcAft>
              <a:buFont typeface="Arial" pitchFamily="34" charset="0"/>
              <a:buChar char="•"/>
              <a:defRPr/>
            </a:pPr>
            <a:r>
              <a:rPr lang="en-US" sz="3300" dirty="0"/>
              <a:t>Photo </a:t>
            </a:r>
            <a:r>
              <a:rPr lang="en-US" sz="3300" dirty="0" smtClean="0"/>
              <a:t>album</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defRPr/>
            </a:pPr>
            <a:r>
              <a:rPr lang="en-US" b="1" dirty="0" smtClean="0">
                <a:ln>
                  <a:solidFill>
                    <a:schemeClr val="tx1"/>
                  </a:solidFill>
                </a:ln>
                <a:solidFill>
                  <a:srgbClr val="C00000"/>
                </a:solidFill>
                <a:latin typeface="Engravers MT" pitchFamily="18" charset="0"/>
              </a:rPr>
              <a:t>How to Market the virtual friend</a:t>
            </a:r>
            <a:endParaRPr lang="en-US" dirty="0" smtClean="0"/>
          </a:p>
        </p:txBody>
      </p:sp>
      <p:sp>
        <p:nvSpPr>
          <p:cNvPr id="19458" name="Content Placeholder 2"/>
          <p:cNvSpPr>
            <a:spLocks noGrp="1"/>
          </p:cNvSpPr>
          <p:nvPr>
            <p:ph idx="1"/>
          </p:nvPr>
        </p:nvSpPr>
        <p:spPr/>
        <p:txBody>
          <a:bodyPr/>
          <a:lstStyle/>
          <a:p>
            <a:pPr eaLnBrk="1" hangingPunct="1"/>
            <a:r>
              <a:rPr lang="en-US" smtClean="0"/>
              <a:t>Provides relief from boring and unproductive commutes </a:t>
            </a:r>
          </a:p>
          <a:p>
            <a:pPr eaLnBrk="1" hangingPunct="1"/>
            <a:r>
              <a:rPr lang="en-US" smtClean="0"/>
              <a:t> Teaches language and provides feedback</a:t>
            </a:r>
          </a:p>
          <a:p>
            <a:pPr eaLnBrk="1" hangingPunct="1"/>
            <a:r>
              <a:rPr lang="en-US" smtClean="0"/>
              <a:t>Creates a personal experience with AI</a:t>
            </a:r>
          </a:p>
          <a:p>
            <a:pPr eaLnBrk="1" hangingPunct="1"/>
            <a:r>
              <a:rPr lang="en-US" smtClean="0"/>
              <a:t>Communicates as a technological and entertainment device</a:t>
            </a:r>
          </a:p>
          <a:p>
            <a:pPr eaLnBrk="1" hangingPunct="1"/>
            <a:r>
              <a:rPr lang="en-US" smtClean="0"/>
              <a:t>Improves productivity by allowing for organization and planning while you drive</a:t>
            </a:r>
          </a:p>
          <a:p>
            <a:pPr eaLnBrk="1" hangingPunct="1">
              <a:buFont typeface="Arial" charset="0"/>
              <a:buNone/>
            </a:pPr>
            <a:endParaRPr lang="en-US" smtClean="0"/>
          </a:p>
          <a:p>
            <a:pPr eaLnBrk="1" hangingPunct="1">
              <a:buFont typeface="Arial" charset="0"/>
              <a:buNone/>
            </a:pPr>
            <a:endParaRPr lang="en-US"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17638"/>
          </a:xfrm>
        </p:spPr>
        <p:txBody>
          <a:bodyPr rtlCol="0">
            <a:normAutofit fontScale="90000"/>
          </a:bodyPr>
          <a:lstStyle/>
          <a:p>
            <a:pPr eaLnBrk="1" fontAlgn="auto" hangingPunct="1">
              <a:spcAft>
                <a:spcPts val="0"/>
              </a:spcAft>
              <a:defRPr/>
            </a:pPr>
            <a:r>
              <a:rPr lang="en-US" b="1" dirty="0" smtClean="0">
                <a:ln>
                  <a:solidFill>
                    <a:schemeClr val="tx1"/>
                  </a:solidFill>
                </a:ln>
                <a:solidFill>
                  <a:srgbClr val="C00000"/>
                </a:solidFill>
                <a:latin typeface="Engravers MT" pitchFamily="18" charset="0"/>
              </a:rPr>
              <a:t>Virtual friend advertising campaign</a:t>
            </a:r>
            <a:endParaRPr lang="en-US" dirty="0"/>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a:t>Large scale radio advertising campaign</a:t>
            </a:r>
          </a:p>
          <a:p>
            <a:pPr eaLnBrk="1" fontAlgn="auto" hangingPunct="1">
              <a:spcAft>
                <a:spcPts val="0"/>
              </a:spcAft>
              <a:buFont typeface="Arial" pitchFamily="34" charset="0"/>
              <a:buChar char="•"/>
              <a:defRPr/>
            </a:pPr>
            <a:r>
              <a:rPr lang="en-US" dirty="0"/>
              <a:t>Supplemental online advertising on related websites – targeting social networking and virtual reality </a:t>
            </a:r>
            <a:r>
              <a:rPr lang="en-US" dirty="0" smtClean="0"/>
              <a:t>users</a:t>
            </a:r>
            <a:endParaRPr lang="en-US" dirty="0"/>
          </a:p>
          <a:p>
            <a:pPr eaLnBrk="1" fontAlgn="auto" hangingPunct="1">
              <a:spcAft>
                <a:spcPts val="0"/>
              </a:spcAft>
              <a:buFont typeface="Arial" pitchFamily="34" charset="0"/>
              <a:buChar char="•"/>
              <a:defRPr/>
            </a:pPr>
            <a:r>
              <a:rPr lang="en-US" dirty="0"/>
              <a:t>Google keyword purchases</a:t>
            </a:r>
          </a:p>
          <a:p>
            <a:pPr eaLnBrk="1" fontAlgn="auto" hangingPunct="1">
              <a:spcAft>
                <a:spcPts val="0"/>
              </a:spcAft>
              <a:buFont typeface="Arial" pitchFamily="34" charset="0"/>
              <a:buChar char="•"/>
              <a:defRPr/>
            </a:pPr>
            <a:r>
              <a:rPr lang="en-US" dirty="0"/>
              <a:t>Online demo versions will be available on company website</a:t>
            </a:r>
          </a:p>
          <a:p>
            <a:pPr eaLnBrk="1" fontAlgn="auto" hangingPunct="1">
              <a:spcAft>
                <a:spcPts val="0"/>
              </a:spcAft>
              <a:buFont typeface="Arial" pitchFamily="34" charset="0"/>
              <a:buChar char="•"/>
              <a:defRPr/>
            </a:pPr>
            <a:r>
              <a:rPr lang="en-US" dirty="0"/>
              <a:t>Partnerships developed with auto manufacturers and rental car </a:t>
            </a:r>
            <a:r>
              <a:rPr lang="en-US" dirty="0" smtClean="0"/>
              <a:t>companies</a:t>
            </a:r>
            <a:endParaRPr lang="en-US" dirty="0"/>
          </a:p>
          <a:p>
            <a:pPr eaLnBrk="1" fontAlgn="auto" hangingPunct="1">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457200" y="228600"/>
            <a:ext cx="8229600" cy="1143000"/>
          </a:xfrm>
        </p:spPr>
        <p:txBody>
          <a:bodyPr/>
          <a:lstStyle/>
          <a:p>
            <a:pPr eaLnBrk="1" hangingPunct="1">
              <a:defRPr/>
            </a:pPr>
            <a:r>
              <a:rPr lang="en-US" b="1" dirty="0" smtClean="0">
                <a:ln>
                  <a:solidFill>
                    <a:schemeClr val="tx1"/>
                  </a:solidFill>
                </a:ln>
                <a:solidFill>
                  <a:srgbClr val="C00000"/>
                </a:solidFill>
                <a:latin typeface="Engravers MT" pitchFamily="18" charset="0"/>
              </a:rPr>
              <a:t>Virtual Friend’s target market</a:t>
            </a:r>
            <a:endParaRPr lang="en-US" dirty="0" smtClean="0"/>
          </a:p>
        </p:txBody>
      </p:sp>
      <p:sp>
        <p:nvSpPr>
          <p:cNvPr id="21506" name="Content Placeholder 2"/>
          <p:cNvSpPr>
            <a:spLocks noGrp="1"/>
          </p:cNvSpPr>
          <p:nvPr>
            <p:ph idx="1"/>
          </p:nvPr>
        </p:nvSpPr>
        <p:spPr/>
        <p:txBody>
          <a:bodyPr/>
          <a:lstStyle/>
          <a:p>
            <a:pPr eaLnBrk="1" hangingPunct="1">
              <a:buFont typeface="Arial" charset="0"/>
              <a:buNone/>
            </a:pPr>
            <a:r>
              <a:rPr lang="en-US" smtClean="0"/>
              <a:t>Primary target market: US and Canadian cities</a:t>
            </a:r>
          </a:p>
          <a:p>
            <a:pPr eaLnBrk="1" hangingPunct="1"/>
            <a:r>
              <a:rPr lang="en-US" smtClean="0"/>
              <a:t>Over 1 hour per day spent in traffic in major metro areas</a:t>
            </a:r>
            <a:r>
              <a:rPr lang="en-US" baseline="30000" smtClean="0"/>
              <a:t>1-2</a:t>
            </a:r>
          </a:p>
          <a:p>
            <a:pPr eaLnBrk="1" hangingPunct="1"/>
            <a:r>
              <a:rPr lang="en-US" smtClean="0"/>
              <a:t>High levels of disposable income </a:t>
            </a:r>
          </a:p>
          <a:p>
            <a:pPr eaLnBrk="1" hangingPunct="1"/>
            <a:r>
              <a:rPr lang="en-US" smtClean="0"/>
              <a:t>Popularity of similar services</a:t>
            </a:r>
          </a:p>
          <a:p>
            <a:pPr eaLnBrk="1" hangingPunct="1"/>
            <a:r>
              <a:rPr lang="en-US" smtClean="0"/>
              <a:t>Knowledge of local market demands and opportunities</a:t>
            </a:r>
          </a:p>
          <a:p>
            <a:pPr eaLnBrk="1" hangingPunct="1">
              <a:buFont typeface="Arial" charset="0"/>
              <a:buNone/>
            </a:pPr>
            <a:r>
              <a:rPr lang="en-US" sz="1100" smtClean="0"/>
              <a:t>Note: 	1) Buckner, Stephen. (2004). </a:t>
            </a:r>
            <a:r>
              <a:rPr lang="en-US" sz="1100" i="1" smtClean="0"/>
              <a:t>New York Has Longest Commute to Work in Nation,</a:t>
            </a:r>
            <a:br>
              <a:rPr lang="en-US" sz="1100" i="1" smtClean="0"/>
            </a:br>
            <a:r>
              <a:rPr lang="en-US" sz="1100" i="1" smtClean="0"/>
              <a:t>	   American Community Survey Finds. </a:t>
            </a:r>
            <a:r>
              <a:rPr lang="en-US" sz="1100" smtClean="0"/>
              <a:t>US Census Bureau News. Retrieved from http://www.census.gov/Press-Release</a:t>
            </a:r>
          </a:p>
          <a:p>
            <a:pPr eaLnBrk="1" hangingPunct="1">
              <a:buFont typeface="Arial" charset="0"/>
              <a:buNone/>
            </a:pPr>
            <a:r>
              <a:rPr lang="en-US" sz="1100" smtClean="0"/>
              <a:t>		2) Ottawa’s commute one of the longest in the country. (2008, April 3). </a:t>
            </a:r>
            <a:r>
              <a:rPr lang="en-US" sz="1100" i="1" smtClean="0"/>
              <a:t>The Ottawa Citizen.</a:t>
            </a:r>
            <a:r>
              <a:rPr lang="en-US" sz="1100" smtClean="0"/>
              <a:t>  Retrieved from 		     http://www.canada.com/ottawacitizen</a:t>
            </a:r>
          </a:p>
          <a:p>
            <a:pPr eaLnBrk="1" hangingPunct="1">
              <a:buFont typeface="Arial" charset="0"/>
              <a:buNone/>
            </a:pPr>
            <a:endParaRPr lang="en-US" sz="1100" smtClean="0"/>
          </a:p>
          <a:p>
            <a:pPr eaLnBrk="1" hangingPunct="1">
              <a:buFont typeface="Arial" charset="0"/>
              <a:buNone/>
            </a:pPr>
            <a:r>
              <a:rPr lang="en-US" sz="1100" smtClean="0"/>
              <a:t>		</a:t>
            </a:r>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defRPr/>
            </a:pPr>
            <a:r>
              <a:rPr lang="en-US" b="1" dirty="0" smtClean="0">
                <a:ln>
                  <a:solidFill>
                    <a:schemeClr val="tx1"/>
                  </a:solidFill>
                </a:ln>
                <a:solidFill>
                  <a:srgbClr val="C00000"/>
                </a:solidFill>
                <a:latin typeface="Engravers MT" pitchFamily="18" charset="0"/>
              </a:rPr>
              <a:t>competitors</a:t>
            </a:r>
            <a:endParaRPr lang="en-US" dirty="0" smtClean="0"/>
          </a:p>
        </p:txBody>
      </p:sp>
      <p:sp>
        <p:nvSpPr>
          <p:cNvPr id="23554" name="Content Placeholder 2"/>
          <p:cNvSpPr>
            <a:spLocks noGrp="1"/>
          </p:cNvSpPr>
          <p:nvPr>
            <p:ph idx="1"/>
          </p:nvPr>
        </p:nvSpPr>
        <p:spPr/>
        <p:txBody>
          <a:bodyPr/>
          <a:lstStyle/>
          <a:p>
            <a:pPr eaLnBrk="1" hangingPunct="1"/>
            <a:r>
              <a:rPr lang="en-US" smtClean="0"/>
              <a:t>Multiple GPS navigation services</a:t>
            </a:r>
          </a:p>
          <a:p>
            <a:pPr lvl="1" eaLnBrk="1" hangingPunct="1"/>
            <a:r>
              <a:rPr lang="en-US" smtClean="0"/>
              <a:t>Garmen, TomTom, etc…</a:t>
            </a:r>
          </a:p>
          <a:p>
            <a:pPr eaLnBrk="1" hangingPunct="1"/>
            <a:r>
              <a:rPr lang="en-US" smtClean="0"/>
              <a:t>Rosetta Stone language services</a:t>
            </a:r>
          </a:p>
          <a:p>
            <a:pPr eaLnBrk="1" hangingPunct="1"/>
            <a:r>
              <a:rPr lang="en-US" smtClean="0"/>
              <a:t>Indirect competition for audience attention from radio and other music devices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773</TotalTime>
  <Words>845</Words>
  <Application>Microsoft Office PowerPoint</Application>
  <PresentationFormat>On-screen Show (4:3)</PresentationFormat>
  <Paragraphs>172</Paragraphs>
  <Slides>23</Slides>
  <Notes>1</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23</vt:i4>
      </vt:variant>
    </vt:vector>
  </HeadingPairs>
  <TitlesOfParts>
    <vt:vector size="27" baseType="lpstr">
      <vt:lpstr>Arial</vt:lpstr>
      <vt:lpstr>Calibri</vt:lpstr>
      <vt:lpstr>Wingdings</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Virtual Friend</dc:title>
  <dc:creator>viketa</dc:creator>
  <cp:lastModifiedBy>Allstate</cp:lastModifiedBy>
  <cp:revision>45</cp:revision>
  <dcterms:created xsi:type="dcterms:W3CDTF">2009-11-21T03:53:39Z</dcterms:created>
  <dcterms:modified xsi:type="dcterms:W3CDTF">2009-11-23T00:49:59Z</dcterms:modified>
</cp:coreProperties>
</file>